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54" r:id="rId12"/>
    <p:sldId id="349" r:id="rId13"/>
    <p:sldId id="269" r:id="rId14"/>
    <p:sldId id="270" r:id="rId15"/>
    <p:sldId id="35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5" r:id="rId41"/>
    <p:sldId id="306" r:id="rId42"/>
    <p:sldId id="307" r:id="rId43"/>
    <p:sldId id="308" r:id="rId44"/>
    <p:sldId id="310" r:id="rId45"/>
    <p:sldId id="311" r:id="rId46"/>
    <p:sldId id="351" r:id="rId47"/>
    <p:sldId id="312" r:id="rId48"/>
    <p:sldId id="313" r:id="rId49"/>
    <p:sldId id="314" r:id="rId50"/>
    <p:sldId id="316" r:id="rId51"/>
    <p:sldId id="315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298" r:id="rId62"/>
    <p:sldId id="299" r:id="rId63"/>
    <p:sldId id="300" r:id="rId64"/>
    <p:sldId id="301" r:id="rId65"/>
    <p:sldId id="350" r:id="rId66"/>
    <p:sldId id="326" r:id="rId67"/>
    <p:sldId id="327" r:id="rId68"/>
    <p:sldId id="328" r:id="rId69"/>
    <p:sldId id="329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52" r:id="rId79"/>
    <p:sldId id="342" r:id="rId80"/>
    <p:sldId id="343" r:id="rId81"/>
    <p:sldId id="344" r:id="rId82"/>
    <p:sldId id="345" r:id="rId83"/>
    <p:sldId id="346" r:id="rId84"/>
    <p:sldId id="347" r:id="rId85"/>
    <p:sldId id="358" r:id="rId86"/>
    <p:sldId id="355" r:id="rId87"/>
    <p:sldId id="356" r:id="rId88"/>
    <p:sldId id="357" r:id="rId89"/>
    <p:sldId id="348" r:id="rId9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de Carlson" initials="WC" lastIdx="0" clrIdx="0">
    <p:extLst>
      <p:ext uri="{19B8F6BF-5375-455C-9EA6-DF929625EA0E}">
        <p15:presenceInfo xmlns:p15="http://schemas.microsoft.com/office/powerpoint/2012/main" userId="6145ea37718cac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70" autoAdjust="0"/>
  </p:normalViewPr>
  <p:slideViewPr>
    <p:cSldViewPr snapToGrid="0">
      <p:cViewPr varScale="1">
        <p:scale>
          <a:sx n="34" d="100"/>
          <a:sy n="34" d="100"/>
        </p:scale>
        <p:origin x="83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Tags are hidden keywords within a web page that define how  your web browser must format and display the content</a:t>
            </a:r>
          </a:p>
        </p:txBody>
      </p:sp>
    </p:spTree>
    <p:extLst>
      <p:ext uri="{BB962C8B-B14F-4D97-AF65-F5344CB8AC3E}">
        <p14:creationId xmlns:p14="http://schemas.microsoft.com/office/powerpoint/2010/main" val="1197615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Clicking the submit button will send us to the page that is the </a:t>
            </a:r>
            <a:r>
              <a:rPr lang="en-US" b="1" dirty="0"/>
              <a:t>action</a:t>
            </a:r>
          </a:p>
          <a:p>
            <a:r>
              <a:rPr lang="en-US" b="1" dirty="0" err="1"/>
              <a:t>Fieldset</a:t>
            </a:r>
            <a:r>
              <a:rPr lang="en-US" b="1" dirty="0"/>
              <a:t> </a:t>
            </a:r>
            <a:r>
              <a:rPr lang="en-US" b="0" dirty="0"/>
              <a:t>is used to group related elements in a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170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Reserved characters in HTML must be replaced with character </a:t>
            </a:r>
            <a:r>
              <a:rPr 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entities</a:t>
            </a:r>
          </a:p>
        </p:txBody>
      </p:sp>
    </p:spTree>
    <p:extLst>
      <p:ext uri="{BB962C8B-B14F-4D97-AF65-F5344CB8AC3E}">
        <p14:creationId xmlns:p14="http://schemas.microsoft.com/office/powerpoint/2010/main" val="1488215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9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styles is cascading, which means lower on the stylesheet </a:t>
            </a:r>
            <a:r>
              <a:rPr lang="en-US"/>
              <a:t>takes precedence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154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Display property specifies the type of box used for an HTML element</a:t>
            </a:r>
          </a:p>
          <a:p>
            <a:r>
              <a:rPr lang="en-US" dirty="0"/>
              <a:t>Inline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Displays an element as an inline element (like &lt;span&gt;)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Block 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Displays an element as a block element (like &lt;p&gt;)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None  </a:t>
            </a:r>
            <a:r>
              <a:rPr lang="en-US" dirty="0">
                <a:effectLst/>
              </a:rPr>
              <a:t>The element will not be displayed at all (has no effect on layout)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91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position property specifies the type of</a:t>
            </a:r>
          </a:p>
          <a:p>
            <a:r>
              <a:rPr lang="en-US" dirty="0">
                <a:effectLst/>
              </a:rPr>
              <a:t>Static </a:t>
            </a:r>
            <a:r>
              <a:rPr lang="en-US" dirty="0">
                <a:effectLst/>
                <a:sym typeface="Wingdings" panose="05000000000000000000" pitchFamily="2" charset="2"/>
              </a:rPr>
              <a:t> </a:t>
            </a:r>
            <a:r>
              <a:rPr lang="en-US" dirty="0">
                <a:effectLst/>
              </a:rPr>
              <a:t>Elements render in order, as they appear in the d</a:t>
            </a:r>
          </a:p>
          <a:p>
            <a:r>
              <a:rPr lang="en-US" dirty="0">
                <a:effectLst/>
              </a:rPr>
              <a:t>Absolute </a:t>
            </a:r>
            <a:r>
              <a:rPr lang="en-US" dirty="0">
                <a:effectLst/>
                <a:sym typeface="Wingdings" panose="05000000000000000000" pitchFamily="2" charset="2"/>
              </a:rPr>
              <a:t></a:t>
            </a:r>
            <a:r>
              <a:rPr lang="en-US" dirty="0">
                <a:effectLst/>
              </a:rPr>
              <a:t> The element is positioned relative to its first positioned (not static) ancestor </a:t>
            </a:r>
            <a:r>
              <a:rPr lang="en-US" dirty="0" err="1">
                <a:effectLst/>
              </a:rPr>
              <a:t>elementocument</a:t>
            </a:r>
            <a:r>
              <a:rPr lang="en-US" dirty="0">
                <a:effectLst/>
              </a:rPr>
              <a:t> flow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positioning method used for an element</a:t>
            </a:r>
          </a:p>
          <a:p>
            <a:r>
              <a:rPr lang="en-US" dirty="0">
                <a:effectLst/>
              </a:rPr>
              <a:t>Fixed </a:t>
            </a:r>
            <a:r>
              <a:rPr lang="en-US" dirty="0">
                <a:effectLst/>
                <a:sym typeface="Wingdings" panose="05000000000000000000" pitchFamily="2" charset="2"/>
              </a:rPr>
              <a:t> </a:t>
            </a:r>
            <a:r>
              <a:rPr lang="en-US" dirty="0">
                <a:effectLst/>
              </a:rPr>
              <a:t>The element is positioned relative to the browser window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Relative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Wingdings" panose="05000000000000000000" pitchFamily="2" charset="2"/>
              </a:rPr>
              <a:t> </a:t>
            </a:r>
            <a:r>
              <a:rPr lang="en-US" dirty="0">
                <a:effectLst/>
              </a:rPr>
              <a:t>The element is positioned relative to its normal position, so "left:20px" adds 20 pixels to the element's LEFT position</a:t>
            </a:r>
            <a:br>
              <a:rPr lang="en-US" dirty="0"/>
            </a:br>
            <a:endParaRPr lang="en-US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33222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911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styles is cascading, which means lower on the stylesheet takes precedence</a:t>
            </a:r>
          </a:p>
        </p:txBody>
      </p:sp>
    </p:spTree>
    <p:extLst>
      <p:ext uri="{BB962C8B-B14F-4D97-AF65-F5344CB8AC3E}">
        <p14:creationId xmlns:p14="http://schemas.microsoft.com/office/powerpoint/2010/main" val="1931266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styles is cascading, which means lower on the stylesheet takes precedence</a:t>
            </a:r>
          </a:p>
        </p:txBody>
      </p:sp>
    </p:spTree>
    <p:extLst>
      <p:ext uri="{BB962C8B-B14F-4D97-AF65-F5344CB8AC3E}">
        <p14:creationId xmlns:p14="http://schemas.microsoft.com/office/powerpoint/2010/main" val="2608700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styles is cascading, which means lower on the stylesheet takes precedence</a:t>
            </a:r>
          </a:p>
        </p:txBody>
      </p:sp>
    </p:spTree>
    <p:extLst>
      <p:ext uri="{BB962C8B-B14F-4D97-AF65-F5344CB8AC3E}">
        <p14:creationId xmlns:p14="http://schemas.microsoft.com/office/powerpoint/2010/main" val="319743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Tags are hidden keywords within a web page that define how  your web browser must format and display the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203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CSS selectors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are patterns used to select the element(s) you want to style.</a:t>
            </a:r>
            <a:endParaRPr lang="en-US" dirty="0"/>
          </a:p>
          <a:p>
            <a:r>
              <a:rPr lang="en-US" dirty="0"/>
              <a:t>Parent element: https://www.w3schools.com/cssref/sel_element_gt.asp</a:t>
            </a:r>
          </a:p>
        </p:txBody>
      </p:sp>
    </p:spTree>
    <p:extLst>
      <p:ext uri="{BB962C8B-B14F-4D97-AF65-F5344CB8AC3E}">
        <p14:creationId xmlns:p14="http://schemas.microsoft.com/office/powerpoint/2010/main" val="2392645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78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&lt;!DOCTYPE html&gt; declaration defines this document to be HTML5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&lt;html&gt; element is the root element of an HTML page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&lt;head&gt; element contains meta information about the document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&lt;title&gt; element specifies a title for the document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&lt;body&gt; element contains the visible page content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1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provide additional information about an element</a:t>
            </a:r>
          </a:p>
          <a:p>
            <a:r>
              <a:rPr lang="en-US" dirty="0">
                <a:sym typeface="Helvetica Neue"/>
              </a:rPr>
              <a:t>Attributes modify or add meaning to an HTML element.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69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anchor tag 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marks the beginning and the end of a hypertext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653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target attribute specifies where to open the linked document</a:t>
            </a:r>
          </a:p>
          <a:p>
            <a:r>
              <a:rPr lang="en-US" sz="2200" b="0" i="0" dirty="0" err="1">
                <a:effectLst/>
                <a:latin typeface="Helvetica Neue"/>
                <a:sym typeface="Helvetica Neue"/>
              </a:rPr>
              <a:t>src</a:t>
            </a:r>
            <a:r>
              <a:rPr lang="en-US" sz="2200" b="0" i="0" dirty="0">
                <a:effectLst/>
                <a:latin typeface="Helvetica Neue"/>
                <a:sym typeface="Helvetica Neue"/>
              </a:rPr>
              <a:t> attribute is the image source (image.jpg) and alt is additional info about an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72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difference between span and div is that a </a:t>
            </a:r>
            <a:r>
              <a:rPr 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span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element is in-line and usually used for a small chunk of HTML inside a line (such as inside a paragraph) whereas a </a:t>
            </a:r>
            <a:r>
              <a:rPr 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div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(division) element is block-line (which is basically equivalent to having a line-break before and after it) and used to group larger chunks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77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difference between span and div is that a </a:t>
            </a:r>
            <a:r>
              <a:rPr 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span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element is in-line and usually used for a small chunk of HTML inside a line (such as inside a paragraph) whereas a </a:t>
            </a:r>
            <a:r>
              <a:rPr lang="en-US" sz="2200" b="1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div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(division) element is block-line (which is basically equivalent to having a line-break before and after it) and used to group larger chunks of code</a:t>
            </a:r>
            <a:endParaRPr lang="en-US" dirty="0"/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&lt;div&gt; tag defines a division or a section in an HTML document.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&lt;div&gt; tag is used to group block-elements to format them with CSS.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27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tabLst/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w3schools.com/cssref/css_selectors.asp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ctrTitle"/>
          </p:nvPr>
        </p:nvSpPr>
        <p:spPr>
          <a:xfrm>
            <a:off x="6480450" y="7779184"/>
            <a:ext cx="11423100" cy="1927883"/>
          </a:xfrm>
          <a:prstGeom prst="rect">
            <a:avLst/>
          </a:prstGeom>
        </p:spPr>
        <p:txBody>
          <a:bodyPr/>
          <a:lstStyle/>
          <a:p>
            <a:pPr algn="ctr" defTabSz="421004">
              <a:defRPr sz="5610" i="1">
                <a:effectLst>
                  <a:outerShdw blurRad="25908" dist="19431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presents</a:t>
            </a:r>
          </a:p>
          <a:p>
            <a:pPr algn="ctr" defTabSz="421004">
              <a:defRPr sz="6119">
                <a:effectLst>
                  <a:outerShdw blurRad="25908" dist="19431" dir="540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HTML and CSS</a:t>
            </a:r>
          </a:p>
        </p:txBody>
      </p:sp>
      <p:pic>
        <p:nvPicPr>
          <p:cNvPr id="21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8207" y="5372088"/>
            <a:ext cx="16187586" cy="2971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7914035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&lt;head&gt; </a:t>
            </a:r>
          </a:p>
          <a:p>
            <a:pPr marL="0" lvl="1" indent="147721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&lt;title&gt;Demo&lt;/title&gt;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&lt;/head&gt;</a:t>
            </a:r>
          </a:p>
        </p:txBody>
      </p:sp>
      <p:sp>
        <p:nvSpPr>
          <p:cNvPr id="4" name="Shape 237">
            <a:extLst>
              <a:ext uri="{FF2B5EF4-FFF2-40B4-BE49-F238E27FC236}">
                <a16:creationId xmlns:a16="http://schemas.microsoft.com/office/drawing/2014/main" id="{4DE0062D-0267-4A3D-BBA4-87E03647D68D}"/>
              </a:ext>
            </a:extLst>
          </p:cNvPr>
          <p:cNvSpPr txBox="1">
            <a:spLocks/>
          </p:cNvSpPr>
          <p:nvPr/>
        </p:nvSpPr>
        <p:spPr>
          <a:xfrm>
            <a:off x="15825280" y="1255365"/>
            <a:ext cx="7867948" cy="189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67500" lnSpcReduction="20000"/>
          </a:bodyPr>
          <a:lstStyle>
            <a:lvl1pPr marL="0" marR="0" indent="0" algn="l" defTabSz="79688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DCDEE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Adobe Naskh"/>
                <a:ea typeface="Adobe Naskh"/>
                <a:cs typeface="Adobe Naskh"/>
                <a:sym typeface="Adobe Naskh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/>
              <a:t>Add the title and then save the document!</a:t>
            </a:r>
          </a:p>
        </p:txBody>
      </p:sp>
      <p:sp>
        <p:nvSpPr>
          <p:cNvPr id="7" name="Shape 237">
            <a:extLst>
              <a:ext uri="{FF2B5EF4-FFF2-40B4-BE49-F238E27FC236}">
                <a16:creationId xmlns:a16="http://schemas.microsoft.com/office/drawing/2014/main" id="{A11A805F-E9B9-4346-8897-074A5E087E82}"/>
              </a:ext>
            </a:extLst>
          </p:cNvPr>
          <p:cNvSpPr txBox="1">
            <a:spLocks/>
          </p:cNvSpPr>
          <p:nvPr/>
        </p:nvSpPr>
        <p:spPr>
          <a:xfrm>
            <a:off x="15606205" y="9461500"/>
            <a:ext cx="7867948" cy="1897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67500" lnSpcReduction="20000"/>
          </a:bodyPr>
          <a:lstStyle>
            <a:lvl1pPr marL="0" marR="0" indent="0" algn="l" defTabSz="796885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DCDEE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Adobe Naskh"/>
                <a:ea typeface="Adobe Naskh"/>
                <a:cs typeface="Adobe Naskh"/>
                <a:sym typeface="Adobe Naskh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hangingPunct="1"/>
            <a:r>
              <a:rPr lang="en-US" dirty="0"/>
              <a:t>Where do you think this will display?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330A-F194-4B8C-A269-98146CCA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tags continued…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69A8B-FFF8-4928-B670-7C12CE9AAE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I wanted to add some underlying information about my site?</a:t>
            </a:r>
          </a:p>
          <a:p>
            <a:r>
              <a:rPr lang="en-US" dirty="0">
                <a:effectLst/>
              </a:rPr>
              <a:t>Metadata is data (information) about data.</a:t>
            </a:r>
          </a:p>
          <a:p>
            <a:r>
              <a:rPr lang="en-US" dirty="0">
                <a:effectLst/>
              </a:rPr>
              <a:t>Metadata can be used by browsers (how to display content or reload page), search engines (keywords), or other web services data (information) about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1741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0EC2-E48C-4922-8112-670A281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Tags:</a:t>
            </a:r>
            <a:br>
              <a:rPr lang="en-US" dirty="0"/>
            </a:br>
            <a:r>
              <a:rPr lang="en-US" dirty="0"/>
              <a:t>Nested in the &lt;head&gt; element.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51AF47-99A5-4E8B-BF74-BC16C088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8" t="16960" r="36079" b="58441"/>
          <a:stretch/>
        </p:blipFill>
        <p:spPr>
          <a:xfrm>
            <a:off x="1473200" y="3784600"/>
            <a:ext cx="20665446" cy="69022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B90BDE-9CEE-454A-8730-23FD67ECD968}"/>
              </a:ext>
            </a:extLst>
          </p:cNvPr>
          <p:cNvSpPr txBox="1"/>
          <p:nvPr/>
        </p:nvSpPr>
        <p:spPr>
          <a:xfrm>
            <a:off x="5663671" y="11503928"/>
            <a:ext cx="13481579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No need to type this.  </a:t>
            </a:r>
          </a:p>
        </p:txBody>
      </p:sp>
    </p:spTree>
    <p:extLst>
      <p:ext uri="{BB962C8B-B14F-4D97-AF65-F5344CB8AC3E}">
        <p14:creationId xmlns:p14="http://schemas.microsoft.com/office/powerpoint/2010/main" val="15102656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xfrm>
            <a:off x="1701800" y="16383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Common tags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sz="half" idx="1"/>
          </p:nvPr>
        </p:nvSpPr>
        <p:spPr>
          <a:xfrm>
            <a:off x="3639092" y="4458368"/>
            <a:ext cx="17563016" cy="6932864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 strike="sngStrike">
                <a:solidFill>
                  <a:srgbClr val="A6AAA9"/>
                </a:solidFill>
              </a:defRPr>
            </a:pPr>
            <a:r>
              <a:rPr dirty="0"/>
              <a:t>html   body   head   title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h1-h6   p   </a:t>
            </a:r>
            <a:r>
              <a:rPr dirty="0" err="1"/>
              <a:t>i</a:t>
            </a:r>
            <a:r>
              <a:rPr dirty="0"/>
              <a:t>   </a:t>
            </a:r>
            <a:r>
              <a:rPr lang="en-US" dirty="0"/>
              <a:t>u</a:t>
            </a:r>
            <a:r>
              <a:rPr dirty="0"/>
              <a:t>   b   center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table   tr   </a:t>
            </a:r>
            <a:r>
              <a:rPr dirty="0" err="1"/>
              <a:t>th</a:t>
            </a:r>
            <a:r>
              <a:rPr dirty="0"/>
              <a:t>   td   ul   </a:t>
            </a:r>
            <a:r>
              <a:rPr dirty="0" err="1"/>
              <a:t>ol</a:t>
            </a:r>
            <a:r>
              <a:rPr dirty="0"/>
              <a:t>   li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 err="1"/>
              <a:t>br</a:t>
            </a:r>
            <a:r>
              <a:rPr dirty="0"/>
              <a:t>  a  span   </a:t>
            </a:r>
            <a:r>
              <a:rPr dirty="0" err="1"/>
              <a:t>img</a:t>
            </a:r>
            <a:r>
              <a:rPr dirty="0"/>
              <a:t>   script   style   link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/>
        </p:nvSpPr>
        <p:spPr>
          <a:xfrm>
            <a:off x="18089165" y="12026255"/>
            <a:ext cx="6117035" cy="146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29259">
              <a:defRPr sz="5200">
                <a:solidFill>
                  <a:schemeClr val="accent4"/>
                </a:solidFill>
                <a:effectLst>
                  <a:outerShdw blurRad="26416" dist="19812" dir="5400000" rotWithShape="0">
                    <a:srgbClr val="000000"/>
                  </a:outerShdw>
                </a:effectLst>
              </a:defRPr>
            </a:pPr>
            <a:r>
              <a:t>Save your index.html</a:t>
            </a:r>
          </a:p>
          <a:p>
            <a:pPr algn="l" defTabSz="429259">
              <a:defRPr sz="3639">
                <a:solidFill>
                  <a:schemeClr val="accent4"/>
                </a:solidFill>
                <a:effectLst>
                  <a:outerShdw blurRad="26416" dist="19812" dir="5400000" rotWithShape="0">
                    <a:srgbClr val="000000"/>
                  </a:outerShdw>
                </a:effectLst>
              </a:defRPr>
            </a:pPr>
            <a:r>
              <a:t>Preview in </a:t>
            </a:r>
            <a:r>
              <a:rPr>
                <a:solidFill>
                  <a:srgbClr val="FAD007"/>
                </a:solidFill>
              </a:rPr>
              <a:t>Chrome</a:t>
            </a:r>
            <a:r>
              <a:t>.</a:t>
            </a:r>
          </a:p>
        </p:txBody>
      </p:sp>
      <p:sp>
        <p:nvSpPr>
          <p:cNvPr id="250" name="Shape 250"/>
          <p:cNvSpPr>
            <a:spLocks noGrp="1"/>
          </p:cNvSpPr>
          <p:nvPr>
            <p:ph type="title"/>
          </p:nvPr>
        </p:nvSpPr>
        <p:spPr>
          <a:xfrm>
            <a:off x="15864757" y="355600"/>
            <a:ext cx="7867948" cy="18973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77352">
              <a:defRPr sz="8500">
                <a:solidFill>
                  <a:srgbClr val="DCDEE0"/>
                </a:solidFill>
                <a:effectLst>
                  <a:outerShdw blurRad="43180" dist="32385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t>Adding text to our 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5BE7F-33C1-4B53-A366-311D3D99A2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7" t="41406" r="43848" b="44163"/>
          <a:stretch/>
        </p:blipFill>
        <p:spPr>
          <a:xfrm>
            <a:off x="1887793" y="3754772"/>
            <a:ext cx="21233386" cy="506476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519E-E829-4EF4-8880-D038417B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styling with HTML tags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900D-E086-46D1-9C86-544B925B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transform and call out specific areas of our HTML?</a:t>
            </a:r>
          </a:p>
          <a:p>
            <a:r>
              <a:rPr lang="en-US" dirty="0"/>
              <a:t>We can use built in tags to transform text, such as &lt;</a:t>
            </a:r>
            <a:r>
              <a:rPr lang="en-US" dirty="0" err="1"/>
              <a:t>i</a:t>
            </a:r>
            <a:r>
              <a:rPr lang="en-US" dirty="0"/>
              <a:t>&gt;&lt;/</a:t>
            </a:r>
            <a:r>
              <a:rPr lang="en-US" dirty="0" err="1"/>
              <a:t>i</a:t>
            </a:r>
            <a:r>
              <a:rPr lang="en-US" dirty="0"/>
              <a:t>&gt; and &lt;u&gt;&lt;/u&gt;</a:t>
            </a:r>
          </a:p>
          <a:p>
            <a:r>
              <a:rPr lang="en-US" dirty="0"/>
              <a:t>Let’s center our text, add an underline and an italic to our paragraph……</a:t>
            </a:r>
          </a:p>
        </p:txBody>
      </p:sp>
    </p:spTree>
    <p:extLst>
      <p:ext uri="{BB962C8B-B14F-4D97-AF65-F5344CB8AC3E}">
        <p14:creationId xmlns:p14="http://schemas.microsoft.com/office/powerpoint/2010/main" val="28015143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18089165" y="12026255"/>
            <a:ext cx="6117035" cy="146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29259">
              <a:defRPr sz="5200">
                <a:solidFill>
                  <a:schemeClr val="accent4"/>
                </a:solidFill>
                <a:effectLst>
                  <a:outerShdw blurRad="26416" dist="19812" dir="5400000" rotWithShape="0">
                    <a:srgbClr val="000000"/>
                  </a:outerShdw>
                </a:effectLst>
              </a:defRPr>
            </a:pPr>
            <a:r>
              <a:t>Save your index.html</a:t>
            </a:r>
          </a:p>
          <a:p>
            <a:pPr algn="l" defTabSz="429259">
              <a:defRPr sz="3639">
                <a:solidFill>
                  <a:schemeClr val="accent4"/>
                </a:solidFill>
                <a:effectLst>
                  <a:outerShdw blurRad="26416" dist="19812" dir="5400000" rotWithShape="0">
                    <a:srgbClr val="000000"/>
                  </a:outerShdw>
                </a:effectLst>
              </a:defRPr>
            </a:pPr>
            <a:r>
              <a:t>Preview in </a:t>
            </a:r>
            <a:r>
              <a:rPr>
                <a:solidFill>
                  <a:srgbClr val="FAD007"/>
                </a:solidFill>
              </a:rPr>
              <a:t>Chrome</a:t>
            </a:r>
            <a:r>
              <a:t>.</a:t>
            </a:r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15864757" y="355600"/>
            <a:ext cx="7867948" cy="262357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65009">
              <a:defRPr sz="9600">
                <a:solidFill>
                  <a:srgbClr val="DCDEE0"/>
                </a:solidFill>
                <a:effectLst>
                  <a:outerShdw blurRad="48768" dist="36576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dirty="0"/>
              <a:t>Styling text with tags.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5F4CA-B727-4D33-A0C6-17EA44B450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16" t="42198" r="39209" b="39102"/>
          <a:stretch/>
        </p:blipFill>
        <p:spPr>
          <a:xfrm>
            <a:off x="812283" y="3500605"/>
            <a:ext cx="23535151" cy="673477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1701800" y="16383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Common tags</a:t>
            </a:r>
          </a:p>
        </p:txBody>
      </p:sp>
      <p:sp>
        <p:nvSpPr>
          <p:cNvPr id="257" name="Shape 257"/>
          <p:cNvSpPr>
            <a:spLocks noGrp="1"/>
          </p:cNvSpPr>
          <p:nvPr>
            <p:ph type="body" sz="half" idx="1"/>
          </p:nvPr>
        </p:nvSpPr>
        <p:spPr>
          <a:xfrm>
            <a:off x="3639092" y="4458368"/>
            <a:ext cx="17563016" cy="6932864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 strike="sngStrike">
                <a:solidFill>
                  <a:srgbClr val="A6AAA9"/>
                </a:solidFill>
              </a:defRPr>
            </a:pPr>
            <a:r>
              <a:rPr dirty="0"/>
              <a:t>html   body   head   title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 strike="sngStrike">
                <a:solidFill>
                  <a:srgbClr val="A6AAA9"/>
                </a:solidFill>
              </a:defRPr>
            </a:pPr>
            <a:r>
              <a:rPr dirty="0"/>
              <a:t>h1-h6   p   </a:t>
            </a:r>
            <a:r>
              <a:rPr dirty="0" err="1"/>
              <a:t>i</a:t>
            </a:r>
            <a:r>
              <a:rPr dirty="0"/>
              <a:t>   </a:t>
            </a:r>
            <a:r>
              <a:rPr lang="en-US" dirty="0"/>
              <a:t>u</a:t>
            </a:r>
            <a:r>
              <a:rPr dirty="0"/>
              <a:t>   b   center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table   tr   </a:t>
            </a:r>
            <a:r>
              <a:rPr dirty="0" err="1"/>
              <a:t>th</a:t>
            </a:r>
            <a:r>
              <a:rPr dirty="0"/>
              <a:t>   td   ul   </a:t>
            </a:r>
            <a:r>
              <a:rPr dirty="0" err="1"/>
              <a:t>ol</a:t>
            </a:r>
            <a:r>
              <a:rPr dirty="0"/>
              <a:t>   li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 err="1"/>
              <a:t>br</a:t>
            </a:r>
            <a:r>
              <a:rPr dirty="0"/>
              <a:t>  a  span   </a:t>
            </a:r>
            <a:r>
              <a:rPr dirty="0" err="1"/>
              <a:t>img</a:t>
            </a:r>
            <a:r>
              <a:rPr dirty="0"/>
              <a:t>   script   style   link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say we want to make a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table</a:t>
            </a:r>
          </a:p>
        </p:txBody>
      </p:sp>
      <p:sp>
        <p:nvSpPr>
          <p:cNvPr id="260" name="Shape 2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we need?</a:t>
            </a:r>
          </a:p>
        </p:txBody>
      </p:sp>
      <p:pic>
        <p:nvPicPr>
          <p:cNvPr id="261" name="Screen Shot 2016-05-06 at 8.21.0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55080" y="3486757"/>
            <a:ext cx="7108964" cy="6719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10913170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&lt;</a:t>
            </a:r>
            <a:r>
              <a:rPr dirty="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table</a:t>
            </a:r>
            <a:r>
              <a:rPr dirty="0"/>
              <a:t>&gt;  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   &lt;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 </a:t>
            </a:r>
            <a:r>
              <a:rPr dirty="0">
                <a:solidFill>
                  <a:srgbClr val="CA79FF"/>
                </a:solidFill>
              </a:rPr>
              <a:t>&lt;</a:t>
            </a:r>
            <a:r>
              <a:rPr i="1" dirty="0" err="1">
                <a:solidFill>
                  <a:srgbClr val="CA79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</a:t>
            </a:r>
            <a:r>
              <a:rPr dirty="0">
                <a:solidFill>
                  <a:srgbClr val="CA79FF"/>
                </a:solidFill>
              </a:rPr>
              <a:t>&gt; </a:t>
            </a:r>
            <a:r>
              <a:rPr u="sng" dirty="0">
                <a:solidFill>
                  <a:srgbClr val="CA79FF"/>
                </a:solidFill>
              </a:rPr>
              <a:t>PIRATE</a:t>
            </a:r>
            <a:r>
              <a:rPr dirty="0">
                <a:solidFill>
                  <a:srgbClr val="CA79FF"/>
                </a:solidFill>
              </a:rPr>
              <a:t> &lt;/</a:t>
            </a:r>
            <a:r>
              <a:rPr i="1" dirty="0" err="1">
                <a:solidFill>
                  <a:srgbClr val="CA79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</a:t>
            </a:r>
            <a:r>
              <a:rPr dirty="0">
                <a:solidFill>
                  <a:srgbClr val="CA79FF"/>
                </a:solidFill>
              </a:rPr>
              <a:t>&gt;</a:t>
            </a:r>
            <a:r>
              <a:rPr dirty="0"/>
              <a:t>  </a:t>
            </a:r>
            <a:r>
              <a:rPr dirty="0">
                <a:solidFill>
                  <a:srgbClr val="FEBA5B"/>
                </a:solidFill>
              </a:rPr>
              <a:t>&lt;</a:t>
            </a:r>
            <a:r>
              <a:rPr i="1" dirty="0" err="1">
                <a:solidFill>
                  <a:srgbClr val="FEB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</a:t>
            </a:r>
            <a:r>
              <a:rPr dirty="0">
                <a:solidFill>
                  <a:srgbClr val="FEBA5B"/>
                </a:solidFill>
              </a:rPr>
              <a:t>&gt; </a:t>
            </a:r>
            <a:r>
              <a:rPr u="sng" dirty="0">
                <a:solidFill>
                  <a:srgbClr val="FEBA5B"/>
                </a:solidFill>
              </a:rPr>
              <a:t>RANK </a:t>
            </a:r>
            <a:r>
              <a:rPr dirty="0">
                <a:solidFill>
                  <a:srgbClr val="FEBA5B"/>
                </a:solidFill>
              </a:rPr>
              <a:t>  &lt;/</a:t>
            </a:r>
            <a:r>
              <a:rPr i="1" dirty="0" err="1">
                <a:solidFill>
                  <a:srgbClr val="FEBA5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rPr>
              <a:t>th</a:t>
            </a:r>
            <a:r>
              <a:rPr dirty="0">
                <a:solidFill>
                  <a:srgbClr val="FEBA5B"/>
                </a:solidFill>
              </a:rPr>
              <a:t>&gt; </a:t>
            </a:r>
            <a:r>
              <a:rPr dirty="0"/>
              <a:t> &lt;/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   &lt;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 </a:t>
            </a:r>
            <a:r>
              <a:rPr dirty="0">
                <a:solidFill>
                  <a:srgbClr val="CA79FF"/>
                </a:solidFill>
              </a:rPr>
              <a:t>&lt;td&gt; Tux       &lt;/td&gt;</a:t>
            </a:r>
            <a:r>
              <a:rPr dirty="0"/>
              <a:t> </a:t>
            </a:r>
            <a:r>
              <a:rPr dirty="0">
                <a:solidFill>
                  <a:srgbClr val="FEBA5B"/>
                </a:solidFill>
              </a:rPr>
              <a:t>&lt;td&gt; Captain  &lt;/td&gt;</a:t>
            </a:r>
            <a:r>
              <a:rPr dirty="0"/>
              <a:t>  &lt;/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   &lt;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</a:t>
            </a:r>
            <a:r>
              <a:rPr dirty="0">
                <a:solidFill>
                  <a:srgbClr val="CA79FF"/>
                </a:solidFill>
              </a:rPr>
              <a:t> &lt;td&gt; Calico   &lt;/td&gt;</a:t>
            </a:r>
            <a:r>
              <a:rPr dirty="0"/>
              <a:t> </a:t>
            </a:r>
            <a:r>
              <a:rPr dirty="0">
                <a:solidFill>
                  <a:srgbClr val="FEBA5B"/>
                </a:solidFill>
              </a:rPr>
              <a:t>&lt;td&gt; Surgeon &lt;/td&gt;</a:t>
            </a:r>
            <a:r>
              <a:rPr dirty="0"/>
              <a:t>  &lt;/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   &lt;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 </a:t>
            </a:r>
            <a:r>
              <a:rPr dirty="0">
                <a:solidFill>
                  <a:srgbClr val="CA79FF"/>
                </a:solidFill>
              </a:rPr>
              <a:t>&lt;td&gt; Drake   &lt;/td&gt;</a:t>
            </a:r>
            <a:r>
              <a:rPr dirty="0"/>
              <a:t> </a:t>
            </a:r>
            <a:r>
              <a:rPr dirty="0">
                <a:solidFill>
                  <a:srgbClr val="FEBA5B"/>
                </a:solidFill>
              </a:rPr>
              <a:t>&lt;td&gt; Sea Dog &lt;/td&gt;</a:t>
            </a:r>
            <a:r>
              <a:rPr dirty="0"/>
              <a:t>  &lt;/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   &lt;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 </a:t>
            </a:r>
            <a:r>
              <a:rPr dirty="0">
                <a:solidFill>
                  <a:srgbClr val="CA79FF"/>
                </a:solidFill>
              </a:rPr>
              <a:t>&lt;td&gt; Kidd     &lt;/td&gt;</a:t>
            </a:r>
            <a:r>
              <a:rPr dirty="0"/>
              <a:t> </a:t>
            </a:r>
            <a:r>
              <a:rPr dirty="0">
                <a:solidFill>
                  <a:srgbClr val="FEBA5B"/>
                </a:solidFill>
              </a:rPr>
              <a:t>&lt;td&gt; Mate       &lt;/td&gt;</a:t>
            </a:r>
            <a:r>
              <a:rPr dirty="0"/>
              <a:t>  &lt;/</a:t>
            </a:r>
            <a:r>
              <a:rPr dirty="0" err="1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tr</a:t>
            </a:r>
            <a:r>
              <a:rPr dirty="0"/>
              <a:t>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rPr dirty="0"/>
              <a:t>&lt;/</a:t>
            </a:r>
            <a:r>
              <a:rPr dirty="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table</a:t>
            </a:r>
            <a:r>
              <a:rPr dirty="0"/>
              <a:t>&gt;</a:t>
            </a:r>
          </a:p>
        </p:txBody>
      </p:sp>
      <p:sp>
        <p:nvSpPr>
          <p:cNvPr id="264" name="Shape 264"/>
          <p:cNvSpPr/>
          <p:nvPr/>
        </p:nvSpPr>
        <p:spPr>
          <a:xfrm>
            <a:off x="18089165" y="12026255"/>
            <a:ext cx="6117035" cy="1466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 defTabSz="363220">
              <a:defRPr sz="440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  <a:effectLst>
                  <a:outerShdw blurRad="22352" dist="16764" dir="5400000" rotWithShape="0">
                    <a:srgbClr val="000000"/>
                  </a:outerShdw>
                </a:effectLst>
              </a:defRPr>
            </a:lvl1pPr>
          </a:lstStyle>
          <a:p>
            <a:r>
              <a:t>You don’t need to add this to your code.</a:t>
            </a:r>
          </a:p>
        </p:txBody>
      </p:sp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15864757" y="355600"/>
            <a:ext cx="7867948" cy="1897303"/>
          </a:xfrm>
          <a:prstGeom prst="rect">
            <a:avLst/>
          </a:prstGeom>
        </p:spPr>
        <p:txBody>
          <a:bodyPr/>
          <a:lstStyle>
            <a:lvl1pPr defTabSz="79688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t>Table Syntax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HTML Basics</a:t>
            </a:r>
          </a:p>
        </p:txBody>
      </p:sp>
      <p:sp>
        <p:nvSpPr>
          <p:cNvPr id="217" name="Shape 217"/>
          <p:cNvSpPr>
            <a:spLocks noGrp="1"/>
          </p:cNvSpPr>
          <p:nvPr>
            <p:ph type="body" sz="half" idx="1"/>
          </p:nvPr>
        </p:nvSpPr>
        <p:spPr>
          <a:xfrm>
            <a:off x="1486929" y="3353568"/>
            <a:ext cx="10187712" cy="854663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Tags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Attributes	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Links and page anchors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Forms and input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HTML 5 semantic layout elements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Block-level vs inline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The box model</a:t>
            </a:r>
          </a:p>
        </p:txBody>
      </p:sp>
      <p:sp>
        <p:nvSpPr>
          <p:cNvPr id="218" name="Shape 218"/>
          <p:cNvSpPr/>
          <p:nvPr/>
        </p:nvSpPr>
        <p:spPr>
          <a:xfrm>
            <a:off x="12700779" y="3353568"/>
            <a:ext cx="10187713" cy="8546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Comments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Best practices</a:t>
            </a:r>
            <a:endParaRPr lang="en-US" dirty="0"/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How to incorporate CSS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Adding JavaScript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did the borders go?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For that we would need styles.</a:t>
            </a:r>
          </a:p>
        </p:txBody>
      </p:sp>
      <p:pic>
        <p:nvPicPr>
          <p:cNvPr id="269" name="Screen Shot 2016-05-06 at 8.20.3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2322" y="3498284"/>
            <a:ext cx="7460158" cy="6719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94360">
              <a:defRPr sz="7200">
                <a:effectLst>
                  <a:outerShdw blurRad="36576" dist="27432" dir="5400000" rotWithShape="0">
                    <a:srgbClr val="000000"/>
                  </a:outerShdw>
                </a:effectLst>
              </a:defRPr>
            </a:pPr>
            <a:r>
              <a:rPr lang="en-US" i="1" dirty="0"/>
              <a:t>Tables are great for displaying information. But we can also use lists. Let’s take a look at an HTML Ordered List and an Unordered List.</a:t>
            </a: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 are two kinds of lists</a:t>
            </a:r>
          </a:p>
        </p:txBody>
      </p:sp>
      <p:sp>
        <p:nvSpPr>
          <p:cNvPr id="274" name="Shape 2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Ordered Lists</a:t>
            </a:r>
          </a:p>
        </p:txBody>
      </p:sp>
      <p:pic>
        <p:nvPicPr>
          <p:cNvPr id="275" name="Screen Shot 2016-05-09 at 1.58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34715" y="3503810"/>
            <a:ext cx="6702426" cy="6702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Screen Shot 2016-05-09 at 1.5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7132" y="3479204"/>
            <a:ext cx="6757592" cy="6757592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 are two kinds of lists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Unordered Lists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Screen Shot 2016-05-09 at 1.5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7132" y="3479204"/>
            <a:ext cx="6757592" cy="6757592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2040335"/>
          </a:xfrm>
          <a:prstGeom prst="rect">
            <a:avLst/>
          </a:prstGeom>
        </p:spPr>
        <p:txBody>
          <a:bodyPr/>
          <a:lstStyle/>
          <a:p>
            <a:r>
              <a:t>Ordered List</a:t>
            </a:r>
          </a:p>
        </p:txBody>
      </p:sp>
      <p:sp>
        <p:nvSpPr>
          <p:cNvPr id="283" name="Shape 283"/>
          <p:cNvSpPr>
            <a:spLocks noGrp="1"/>
          </p:cNvSpPr>
          <p:nvPr>
            <p:ph type="body" sz="half" idx="1"/>
          </p:nvPr>
        </p:nvSpPr>
        <p:spPr>
          <a:xfrm>
            <a:off x="1473200" y="4487068"/>
            <a:ext cx="9639300" cy="732393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&lt;h2&gt;Ranks&lt;/h2&gt;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&lt;</a:t>
            </a:r>
            <a:r>
              <a:rPr dirty="0" err="1"/>
              <a:t>ol</a:t>
            </a:r>
            <a:r>
              <a:rPr dirty="0"/>
              <a:t>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&lt;li&gt;Captain&lt;/li&gt;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&lt;li&gt;First Mate&lt;/li&gt;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&lt;li&gt;Gunner&lt;/li&gt;	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&lt;li&gt;Cook&lt;/li&gt;	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&lt;li&gt;Crew&lt;/li&gt;	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&lt;/</a:t>
            </a:r>
            <a:r>
              <a:rPr dirty="0" err="1"/>
              <a:t>ol</a:t>
            </a:r>
            <a:r>
              <a:rPr dirty="0"/>
              <a:t>&gt;</a:t>
            </a:r>
          </a:p>
        </p:txBody>
      </p:sp>
      <p:pic>
        <p:nvPicPr>
          <p:cNvPr id="284" name="Screen Shot 2016-05-09 at 1.58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34715" y="3503810"/>
            <a:ext cx="6702426" cy="67024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9639300" cy="2040335"/>
          </a:xfrm>
          <a:prstGeom prst="rect">
            <a:avLst/>
          </a:prstGeom>
        </p:spPr>
        <p:txBody>
          <a:bodyPr/>
          <a:lstStyle/>
          <a:p>
            <a:r>
              <a:t>Unordered List</a:t>
            </a:r>
          </a:p>
        </p:txBody>
      </p:sp>
      <p:sp>
        <p:nvSpPr>
          <p:cNvPr id="287" name="Shape 287"/>
          <p:cNvSpPr>
            <a:spLocks noGrp="1"/>
          </p:cNvSpPr>
          <p:nvPr>
            <p:ph type="body" sz="half" idx="1"/>
          </p:nvPr>
        </p:nvSpPr>
        <p:spPr>
          <a:xfrm>
            <a:off x="1473200" y="4487068"/>
            <a:ext cx="9639300" cy="7323932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&lt;h2&gt;Loot&lt;/h2&gt;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&lt;</a:t>
            </a:r>
            <a:r>
              <a:rPr dirty="0" err="1"/>
              <a:t>ul</a:t>
            </a:r>
            <a:r>
              <a:rPr dirty="0"/>
              <a:t>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&lt;li&gt;Gold&lt;/li&gt;	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&lt;li&gt;Cannons&lt;/li&gt;	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&lt;li&gt;Swords&lt;/li&gt;	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&lt;li&gt;Parrots&lt;/li&gt;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	&lt;li&gt;Rum&lt;/li&gt;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&lt;/</a:t>
            </a:r>
            <a:r>
              <a:rPr dirty="0" err="1"/>
              <a:t>ul</a:t>
            </a:r>
            <a:r>
              <a:rPr dirty="0"/>
              <a:t>&gt;</a:t>
            </a:r>
          </a:p>
        </p:txBody>
      </p:sp>
      <p:pic>
        <p:nvPicPr>
          <p:cNvPr id="288" name="Screen Shot 2016-05-09 at 1.54.4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07132" y="3479204"/>
            <a:ext cx="6757592" cy="6757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xfrm>
            <a:off x="1701800" y="16383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Common tags</a:t>
            </a:r>
          </a:p>
        </p:txBody>
      </p:sp>
      <p:sp>
        <p:nvSpPr>
          <p:cNvPr id="291" name="Shape 291"/>
          <p:cNvSpPr>
            <a:spLocks noGrp="1"/>
          </p:cNvSpPr>
          <p:nvPr>
            <p:ph type="body" sz="half" idx="1"/>
          </p:nvPr>
        </p:nvSpPr>
        <p:spPr>
          <a:xfrm>
            <a:off x="3639092" y="4458368"/>
            <a:ext cx="17563016" cy="6932864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 strike="sngStrike">
                <a:solidFill>
                  <a:srgbClr val="A6AAA9"/>
                </a:solidFill>
              </a:defRPr>
            </a:pPr>
            <a:r>
              <a:t>html   body   head   title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 strike="sngStrike">
                <a:solidFill>
                  <a:srgbClr val="A6AAA9"/>
                </a:solidFill>
              </a:defRPr>
            </a:pPr>
            <a:r>
              <a:t>h1-h6   p   i   strong   b   center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 strike="sngStrike">
                <a:solidFill>
                  <a:srgbClr val="A6AAA9"/>
                </a:solidFill>
              </a:defRPr>
            </a:pPr>
            <a:r>
              <a:t>table   tr   th   td   ul   ol   li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t>br  a  span   img   script   style   link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You can set properties of elements, by giving them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attributes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995957" y="4692104"/>
            <a:ext cx="22392086" cy="60081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100"/>
              </a:spcBef>
              <a:defRPr sz="83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8000" dirty="0"/>
              <a:t>&lt;a </a:t>
            </a:r>
            <a:r>
              <a:rPr sz="8000" dirty="0" err="1">
                <a:solidFill>
                  <a:srgbClr val="F9FB00"/>
                </a:solidFill>
              </a:rPr>
              <a:t>href</a:t>
            </a:r>
            <a:r>
              <a:rPr sz="8000" dirty="0">
                <a:solidFill>
                  <a:srgbClr val="FF2500"/>
                </a:solidFill>
              </a:rPr>
              <a:t>=</a:t>
            </a:r>
            <a:r>
              <a:rPr sz="8000" dirty="0">
                <a:solidFill>
                  <a:srgbClr val="AAE300"/>
                </a:solidFill>
              </a:rPr>
              <a:t>“</a:t>
            </a:r>
            <a:r>
              <a:rPr sz="8000" dirty="0">
                <a:solidFill>
                  <a:srgbClr val="AAE300"/>
                </a:solidFill>
                <a:hlinkClick r:id="rId3"/>
              </a:rPr>
              <a:t>https://www.google.com</a:t>
            </a:r>
            <a:r>
              <a:rPr sz="8000" dirty="0">
                <a:solidFill>
                  <a:srgbClr val="AAE300"/>
                </a:solidFill>
              </a:rPr>
              <a:t>”</a:t>
            </a:r>
            <a:r>
              <a:rPr sz="8000" dirty="0"/>
              <a:t>&gt; Google &lt;/a&gt;</a:t>
            </a:r>
          </a:p>
        </p:txBody>
      </p:sp>
      <p:sp>
        <p:nvSpPr>
          <p:cNvPr id="298" name="Shape 298"/>
          <p:cNvSpPr/>
          <p:nvPr/>
        </p:nvSpPr>
        <p:spPr>
          <a:xfrm>
            <a:off x="1473200" y="19939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t>Basic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attribute</a:t>
            </a:r>
            <a:r>
              <a:t> usage on a hyperlink.</a:t>
            </a:r>
          </a:p>
        </p:txBody>
      </p:sp>
      <p:sp>
        <p:nvSpPr>
          <p:cNvPr id="299" name="Shape 299"/>
          <p:cNvSpPr/>
          <p:nvPr/>
        </p:nvSpPr>
        <p:spPr>
          <a:xfrm>
            <a:off x="2971800" y="8458200"/>
            <a:ext cx="492423" cy="243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0388600" y="8458200"/>
            <a:ext cx="492423" cy="243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817302" y="11179962"/>
            <a:ext cx="2801418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t>Attribute</a:t>
            </a:r>
          </a:p>
        </p:txBody>
      </p:sp>
      <p:sp>
        <p:nvSpPr>
          <p:cNvPr id="302" name="Shape 302"/>
          <p:cNvSpPr/>
          <p:nvPr/>
        </p:nvSpPr>
        <p:spPr>
          <a:xfrm>
            <a:off x="9731307" y="11179962"/>
            <a:ext cx="1807008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t>Value</a:t>
            </a:r>
          </a:p>
        </p:txBody>
      </p:sp>
      <p:sp>
        <p:nvSpPr>
          <p:cNvPr id="303" name="Shape 303"/>
          <p:cNvSpPr/>
          <p:nvPr/>
        </p:nvSpPr>
        <p:spPr>
          <a:xfrm>
            <a:off x="18386491" y="8458200"/>
            <a:ext cx="492424" cy="243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5417380" y="11179962"/>
            <a:ext cx="6430646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t>What the user sees.</a:t>
            </a: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676398" y="5938242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05644" y="4980966"/>
            <a:ext cx="1233933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dirty="0"/>
              <a:t>Tag</a:t>
            </a:r>
          </a:p>
        </p:txBody>
      </p:sp>
      <p:sp>
        <p:nvSpPr>
          <p:cNvPr id="307" name="Shape 307"/>
          <p:cNvSpPr/>
          <p:nvPr/>
        </p:nvSpPr>
        <p:spPr>
          <a:xfrm>
            <a:off x="1473200" y="12422584"/>
            <a:ext cx="21437600" cy="463749"/>
          </a:xfrm>
          <a:prstGeom prst="leftRightArrow">
            <a:avLst>
              <a:gd name="adj1" fmla="val 32000"/>
              <a:gd name="adj2" fmla="val 120496"/>
            </a:avLst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9409061" y="12616904"/>
            <a:ext cx="5565878" cy="9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6B6C6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The entire element</a:t>
            </a:r>
          </a:p>
        </p:txBody>
      </p:sp>
      <p:sp>
        <p:nvSpPr>
          <p:cNvPr id="309" name="Shape 309"/>
          <p:cNvSpPr/>
          <p:nvPr/>
        </p:nvSpPr>
        <p:spPr>
          <a:xfrm>
            <a:off x="22771519" y="12093641"/>
            <a:ext cx="278562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6B6C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|</a:t>
            </a:r>
          </a:p>
        </p:txBody>
      </p:sp>
      <p:sp>
        <p:nvSpPr>
          <p:cNvPr id="310" name="Shape 310"/>
          <p:cNvSpPr/>
          <p:nvPr/>
        </p:nvSpPr>
        <p:spPr>
          <a:xfrm>
            <a:off x="1308519" y="12093641"/>
            <a:ext cx="278562" cy="994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6B6C6C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|</a:t>
            </a:r>
          </a:p>
        </p:txBody>
      </p:sp>
      <p:sp>
        <p:nvSpPr>
          <p:cNvPr id="311" name="Shape 311"/>
          <p:cNvSpPr/>
          <p:nvPr/>
        </p:nvSpPr>
        <p:spPr>
          <a:xfrm rot="10800000" flipH="1">
            <a:off x="21493775" y="6273517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9960023" y="4980966"/>
            <a:ext cx="3798774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dirty="0"/>
              <a:t>Closing Tag</a:t>
            </a: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995957" y="4692104"/>
            <a:ext cx="22392086" cy="60081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100"/>
              </a:spcBef>
              <a:defRPr sz="83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8000" dirty="0"/>
              <a:t>&lt;a </a:t>
            </a:r>
            <a:r>
              <a:rPr sz="8000" dirty="0" err="1">
                <a:solidFill>
                  <a:srgbClr val="F9FB00"/>
                </a:solidFill>
              </a:rPr>
              <a:t>href</a:t>
            </a:r>
            <a:r>
              <a:rPr sz="8000" dirty="0">
                <a:solidFill>
                  <a:srgbClr val="FF2500"/>
                </a:solidFill>
              </a:rPr>
              <a:t>=</a:t>
            </a:r>
            <a:r>
              <a:rPr sz="8000" dirty="0">
                <a:solidFill>
                  <a:srgbClr val="AAE300"/>
                </a:solidFill>
              </a:rPr>
              <a:t>“#</a:t>
            </a:r>
            <a:r>
              <a:rPr lang="en-US" sz="8000" dirty="0">
                <a:solidFill>
                  <a:srgbClr val="AAE300"/>
                </a:solidFill>
              </a:rPr>
              <a:t>widget-list</a:t>
            </a:r>
            <a:r>
              <a:rPr sz="8000" dirty="0">
                <a:solidFill>
                  <a:srgbClr val="AAE300"/>
                </a:solidFill>
              </a:rPr>
              <a:t>”</a:t>
            </a:r>
            <a:r>
              <a:rPr sz="8000" dirty="0"/>
              <a:t>&gt;</a:t>
            </a:r>
            <a:r>
              <a:rPr lang="en-US" sz="8000" dirty="0"/>
              <a:t>View our Widgets!</a:t>
            </a:r>
            <a:r>
              <a:rPr sz="8000" dirty="0"/>
              <a:t>&lt;/a&gt;</a:t>
            </a:r>
          </a:p>
        </p:txBody>
      </p:sp>
      <p:sp>
        <p:nvSpPr>
          <p:cNvPr id="315" name="Shape 315"/>
          <p:cNvSpPr/>
          <p:nvPr/>
        </p:nvSpPr>
        <p:spPr>
          <a:xfrm>
            <a:off x="1473200" y="19939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t>Hyperlinks as </a:t>
            </a:r>
            <a:r>
              <a: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page anchors</a:t>
            </a:r>
            <a:r>
              <a:t>.</a:t>
            </a:r>
          </a:p>
        </p:txBody>
      </p:sp>
      <p:sp>
        <p:nvSpPr>
          <p:cNvPr id="316" name="Shape 316"/>
          <p:cNvSpPr/>
          <p:nvPr/>
        </p:nvSpPr>
        <p:spPr>
          <a:xfrm>
            <a:off x="8089900" y="8458200"/>
            <a:ext cx="492423" cy="243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2214533" y="11179962"/>
            <a:ext cx="12243157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t>ID of the element you want to jump to.</a:t>
            </a:r>
          </a:p>
        </p:txBody>
      </p:sp>
      <p:sp>
        <p:nvSpPr>
          <p:cNvPr id="318" name="Shape 318"/>
          <p:cNvSpPr/>
          <p:nvPr/>
        </p:nvSpPr>
        <p:spPr>
          <a:xfrm>
            <a:off x="14233061" y="4953142"/>
            <a:ext cx="6430646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dirty="0"/>
              <a:t>What the user sees.</a:t>
            </a:r>
          </a:p>
        </p:txBody>
      </p:sp>
      <p:sp>
        <p:nvSpPr>
          <p:cNvPr id="319" name="Shape 319"/>
          <p:cNvSpPr/>
          <p:nvPr/>
        </p:nvSpPr>
        <p:spPr>
          <a:xfrm rot="10800000" flipH="1">
            <a:off x="17202172" y="5910418"/>
            <a:ext cx="492423" cy="976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6346527" y="3283243"/>
            <a:ext cx="11690946" cy="714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722946">
              <a:defRPr sz="10000"/>
            </a:pPr>
            <a:r>
              <a:t>What is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</a:t>
            </a:r>
            <a:r>
              <a:t>?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1473200" y="3241774"/>
            <a:ext cx="19384335" cy="8696226"/>
          </a:xfrm>
          <a:prstGeom prst="rect">
            <a:avLst/>
          </a:prstGeom>
        </p:spPr>
        <p:txBody>
          <a:bodyPr/>
          <a:lstStyle/>
          <a:p>
            <a:pPr marL="0" indent="0" algn="ctr" defTabSz="698301">
              <a:spcBef>
                <a:spcPts val="3500"/>
              </a:spcBef>
              <a:buSzTx/>
              <a:buNone/>
              <a:defRPr sz="8000"/>
            </a:pPr>
            <a:r>
              <a:rPr lang="en-US" dirty="0" err="1"/>
              <a:t>href</a:t>
            </a:r>
            <a:r>
              <a:rPr lang="en-US" dirty="0"/>
              <a:t>   </a:t>
            </a:r>
            <a:r>
              <a:rPr dirty="0"/>
              <a:t>target</a:t>
            </a:r>
            <a:r>
              <a:rPr lang="en-US" dirty="0"/>
              <a:t>   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dirty="0"/>
              <a:t>  alt</a:t>
            </a:r>
          </a:p>
          <a:p>
            <a:pPr marL="0" indent="0" algn="ctr" defTabSz="698301">
              <a:spcBef>
                <a:spcPts val="3500"/>
              </a:spcBef>
              <a:buSzTx/>
              <a:buNone/>
              <a:defRPr sz="8000"/>
            </a:pPr>
            <a:r>
              <a:rPr lang="en-US" dirty="0"/>
              <a:t>title   width   height</a:t>
            </a:r>
            <a:endParaRPr dirty="0"/>
          </a:p>
        </p:txBody>
      </p:sp>
      <p:sp>
        <p:nvSpPr>
          <p:cNvPr id="322" name="Shape 322"/>
          <p:cNvSpPr/>
          <p:nvPr/>
        </p:nvSpPr>
        <p:spPr>
          <a:xfrm>
            <a:off x="1701800" y="16383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10000"/>
            </a:lvl1pPr>
          </a:lstStyle>
          <a:p>
            <a:r>
              <a:t>Other commonly used attributes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/>
          </p:cNvSpPr>
          <p:nvPr>
            <p:ph type="title"/>
          </p:nvPr>
        </p:nvSpPr>
        <p:spPr>
          <a:xfrm>
            <a:off x="1473200" y="31369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An image is an excellent example of the need for attributes</a:t>
            </a:r>
          </a:p>
        </p:txBody>
      </p:sp>
      <p:sp>
        <p:nvSpPr>
          <p:cNvPr id="327" name="Shape 327"/>
          <p:cNvSpPr/>
          <p:nvPr/>
        </p:nvSpPr>
        <p:spPr>
          <a:xfrm>
            <a:off x="4668774" y="7825485"/>
            <a:ext cx="15046453" cy="192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t>img </a:t>
            </a:r>
            <a:r>
              <a:rPr>
                <a:solidFill>
                  <a:srgbClr val="FEBA5B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src=“parrot.png”</a:t>
            </a: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1473200" y="31369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rPr dirty="0"/>
              <a:t>An image with alt and title attributes</a:t>
            </a:r>
          </a:p>
        </p:txBody>
      </p:sp>
      <p:sp>
        <p:nvSpPr>
          <p:cNvPr id="330" name="Shape 330"/>
          <p:cNvSpPr/>
          <p:nvPr/>
        </p:nvSpPr>
        <p:spPr>
          <a:xfrm>
            <a:off x="-179977" y="8321605"/>
            <a:ext cx="2474395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9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sz="5400" dirty="0">
                <a:latin typeface="Helvetica Neue"/>
                <a:ea typeface="Helvetica Neue"/>
                <a:cs typeface="Helvetica Neue"/>
                <a:sym typeface="Helvetica Neue"/>
              </a:rPr>
              <a:t>&lt;</a:t>
            </a:r>
            <a:r>
              <a:rPr sz="5400" dirty="0" err="1"/>
              <a:t>img</a:t>
            </a:r>
            <a:r>
              <a:rPr sz="5400" dirty="0"/>
              <a:t> </a:t>
            </a:r>
            <a:r>
              <a:rPr sz="5400" dirty="0" err="1">
                <a:latin typeface="Helvetica Neue Thin"/>
                <a:ea typeface="Helvetica Neue Thin"/>
                <a:cs typeface="Helvetica Neue Thin"/>
                <a:sym typeface="Helvetica Neue Thin"/>
              </a:rPr>
              <a:t>src</a:t>
            </a:r>
            <a:r>
              <a:rPr sz="5400" dirty="0">
                <a:latin typeface="Helvetica Neue Thin"/>
                <a:ea typeface="Helvetica Neue Thin"/>
                <a:cs typeface="Helvetica Neue Thin"/>
                <a:sym typeface="Helvetica Neue Thin"/>
              </a:rPr>
              <a:t>=“parrot.png” </a:t>
            </a:r>
            <a:r>
              <a:rPr sz="5400" dirty="0">
                <a:solidFill>
                  <a:srgbClr val="F9FB0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alt=“Polly wants a cracker.”</a:t>
            </a:r>
            <a:r>
              <a:rPr sz="5400" dirty="0"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r>
              <a:rPr sz="5400" dirty="0">
                <a:solidFill>
                  <a:srgbClr val="AAE300"/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title=“Polly wants a cracker.”</a:t>
            </a:r>
            <a:r>
              <a:rPr sz="5400" dirty="0">
                <a:latin typeface="Helvetica Neue Thin"/>
                <a:ea typeface="Helvetica Neue Thin"/>
                <a:cs typeface="Helvetica Neue Thin"/>
                <a:sym typeface="Helvetica Neue Thin"/>
              </a:rPr>
              <a:t> </a:t>
            </a:r>
            <a:r>
              <a:rPr sz="5400" dirty="0">
                <a:latin typeface="Helvetica Neue"/>
                <a:ea typeface="Helvetica Neue"/>
                <a:cs typeface="Helvetica Neue"/>
                <a:sym typeface="Helvetica Neue"/>
              </a:rPr>
              <a:t>&gt;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add an extra line between elements?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add an extra line between elements?</a:t>
            </a:r>
          </a:p>
        </p:txBody>
      </p:sp>
      <p:sp>
        <p:nvSpPr>
          <p:cNvPr id="335" name="Shape 335"/>
          <p:cNvSpPr/>
          <p:nvPr/>
        </p:nvSpPr>
        <p:spPr>
          <a:xfrm>
            <a:off x="10555985" y="8790685"/>
            <a:ext cx="3272029" cy="192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&lt;br&gt;</a:t>
            </a:r>
          </a:p>
        </p:txBody>
      </p:sp>
      <p:sp>
        <p:nvSpPr>
          <p:cNvPr id="336" name="Shape 336"/>
          <p:cNvSpPr/>
          <p:nvPr/>
        </p:nvSpPr>
        <p:spPr>
          <a:xfrm>
            <a:off x="4086021" y="10940679"/>
            <a:ext cx="16211958" cy="9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t>&lt;br&gt; does not need a closing tag or any attributes.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lvl1pPr>
          </a:lstStyle>
          <a:p>
            <a:r>
              <a:t>Sometimes we need to group elements together. How do we do that?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lvl1pPr>
          </a:lstStyle>
          <a:p>
            <a:r>
              <a:t>Sometimes we need to group elements together. How do we do that?</a:t>
            </a:r>
          </a:p>
        </p:txBody>
      </p:sp>
      <p:sp>
        <p:nvSpPr>
          <p:cNvPr id="341" name="Shape 341"/>
          <p:cNvSpPr/>
          <p:nvPr/>
        </p:nvSpPr>
        <p:spPr>
          <a:xfrm>
            <a:off x="6801611" y="8790685"/>
            <a:ext cx="10780777" cy="1925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&lt;span&gt; &lt;/span&gt;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lvl1pPr>
          </a:lstStyle>
          <a:p>
            <a:r>
              <a:t>Sometimes we need to group elements together. How do we do that?</a:t>
            </a:r>
          </a:p>
        </p:txBody>
      </p:sp>
      <p:sp>
        <p:nvSpPr>
          <p:cNvPr id="344" name="Shape 344"/>
          <p:cNvSpPr/>
          <p:nvPr/>
        </p:nvSpPr>
        <p:spPr>
          <a:xfrm>
            <a:off x="7962900" y="8466835"/>
            <a:ext cx="8458201" cy="28529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DCDEE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We can also use:</a:t>
            </a:r>
          </a:p>
          <a:p>
            <a: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t>&lt;div&gt; &lt;/div&gt;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>
            <a:spLocks noGrp="1"/>
          </p:cNvSpPr>
          <p:nvPr>
            <p:ph type="title"/>
          </p:nvPr>
        </p:nvSpPr>
        <p:spPr>
          <a:xfrm>
            <a:off x="1473200" y="1803400"/>
            <a:ext cx="11502728" cy="4927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atOff val="18648"/>
                    <a:lumOff val="5971"/>
                  </a:scheme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Quick test your skills</a:t>
            </a:r>
          </a:p>
        </p:txBody>
      </p:sp>
      <p:sp>
        <p:nvSpPr>
          <p:cNvPr id="347" name="Shape 347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11892658" cy="5092700"/>
          </a:xfrm>
          <a:prstGeom prst="rect">
            <a:avLst/>
          </a:prstGeom>
        </p:spPr>
        <p:txBody>
          <a:bodyPr/>
          <a:lstStyle>
            <a:lvl1pPr>
              <a:defRPr sz="5000"/>
            </a:lvl1pPr>
          </a:lstStyle>
          <a:p>
            <a:r>
              <a:rPr dirty="0"/>
              <a:t>Code out the display on the right as best as you can with the tags you know.</a:t>
            </a:r>
          </a:p>
        </p:txBody>
      </p:sp>
      <p:pic>
        <p:nvPicPr>
          <p:cNvPr id="348" name="Screen Shot 2016-05-09 at 3.07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84112" y="23214"/>
            <a:ext cx="5498998" cy="13669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HTML Basics</a:t>
            </a:r>
          </a:p>
        </p:txBody>
      </p:sp>
      <p:sp>
        <p:nvSpPr>
          <p:cNvPr id="351" name="Shape 351"/>
          <p:cNvSpPr>
            <a:spLocks noGrp="1"/>
          </p:cNvSpPr>
          <p:nvPr>
            <p:ph type="body" sz="half" idx="1"/>
          </p:nvPr>
        </p:nvSpPr>
        <p:spPr>
          <a:xfrm>
            <a:off x="1486929" y="3353568"/>
            <a:ext cx="10187712" cy="854663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Tags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Attributes	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Links and page anchors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>
                <a:solidFill>
                  <a:srgbClr val="FFFF00"/>
                </a:solidFill>
              </a:rPr>
              <a:t>Forms and input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HTML 5 semantic layout elements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Block-level vs inline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The box model</a:t>
            </a:r>
          </a:p>
        </p:txBody>
      </p:sp>
      <p:sp>
        <p:nvSpPr>
          <p:cNvPr id="352" name="Shape 352"/>
          <p:cNvSpPr/>
          <p:nvPr/>
        </p:nvSpPr>
        <p:spPr>
          <a:xfrm>
            <a:off x="12700779" y="3353568"/>
            <a:ext cx="10187713" cy="8546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Comments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Best practices</a:t>
            </a:r>
            <a:endParaRPr lang="en-US" dirty="0"/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How to incorporate CSS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Adding JavaScript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pPr>
              <a:defRPr sz="6000">
                <a:solidFill>
                  <a:srgbClr val="A6AAA9"/>
                </a:solidFill>
              </a:defRPr>
            </a:pPr>
            <a:br>
              <a:rPr lang="en-US" dirty="0"/>
            </a:br>
            <a:r>
              <a:rPr dirty="0"/>
              <a:t>HTML is a </a:t>
            </a:r>
            <a:r>
              <a:rPr dirty="0">
                <a:solidFill>
                  <a:srgbClr val="B79111"/>
                </a:solidFill>
              </a:rPr>
              <a:t>markup</a:t>
            </a:r>
            <a:r>
              <a:rPr dirty="0"/>
              <a:t> language.</a:t>
            </a:r>
          </a:p>
          <a:p>
            <a:pPr>
              <a:defRPr>
                <a:solidFill>
                  <a:srgbClr val="DCDEE0"/>
                </a:solidFill>
              </a:defRPr>
            </a:pPr>
            <a:r>
              <a:rPr dirty="0"/>
              <a:t>HTML uses </a:t>
            </a:r>
            <a:r>
              <a:rPr dirty="0">
                <a:solidFill>
                  <a:srgbClr val="BA9311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tag</a:t>
            </a:r>
            <a:r>
              <a:rPr dirty="0"/>
              <a:t>s to </a:t>
            </a:r>
            <a:r>
              <a:rPr dirty="0">
                <a:solidFill>
                  <a:srgbClr val="FFFFFF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markup</a:t>
            </a:r>
            <a:r>
              <a:rPr dirty="0"/>
              <a:t> </a:t>
            </a:r>
            <a:r>
              <a:rPr dirty="0">
                <a:solidFill>
                  <a:srgbClr val="F9FB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element</a:t>
            </a:r>
            <a:r>
              <a:rPr dirty="0"/>
              <a:t>s.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Getting user input</a:t>
            </a:r>
          </a:p>
        </p:txBody>
      </p:sp>
      <p:sp>
        <p:nvSpPr>
          <p:cNvPr id="377" name="Shape 37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Let’s take a look at how forms are structured!</a:t>
            </a:r>
            <a:endParaRPr dirty="0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/>
          </p:cNvSpPr>
          <p:nvPr>
            <p:ph type="title"/>
          </p:nvPr>
        </p:nvSpPr>
        <p:spPr>
          <a:xfrm>
            <a:off x="1701800" y="16383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The major tags of HTML forms</a:t>
            </a:r>
          </a:p>
        </p:txBody>
      </p:sp>
      <p:sp>
        <p:nvSpPr>
          <p:cNvPr id="380" name="Shape 380"/>
          <p:cNvSpPr>
            <a:spLocks noGrp="1"/>
          </p:cNvSpPr>
          <p:nvPr>
            <p:ph type="body" sz="half" idx="1"/>
          </p:nvPr>
        </p:nvSpPr>
        <p:spPr>
          <a:xfrm>
            <a:off x="3410492" y="4458368"/>
            <a:ext cx="17563016" cy="6932864"/>
          </a:xfrm>
          <a:prstGeom prst="rect">
            <a:avLst/>
          </a:prstGeom>
        </p:spPr>
        <p:txBody>
          <a:bodyPr/>
          <a:lstStyle/>
          <a:p>
            <a:pPr marL="0" indent="0" algn="ctr" defTabSz="698301">
              <a:spcBef>
                <a:spcPts val="3500"/>
              </a:spcBef>
              <a:buSzTx/>
              <a:buNone/>
              <a:defRPr sz="100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form  </a:t>
            </a:r>
            <a:r>
              <a:rPr b="0" i="1">
                <a:solidFill>
                  <a:srgbClr val="A6AAA9"/>
                </a:solidFill>
                <a:latin typeface="+mn-lt"/>
                <a:ea typeface="+mn-ea"/>
                <a:cs typeface="+mn-cs"/>
                <a:sym typeface="Helvetica Neue Light"/>
              </a:rPr>
              <a:t>&amp;</a:t>
            </a:r>
            <a:r>
              <a:t>  input</a:t>
            </a: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xfrm>
            <a:off x="1701800" y="16383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Let’s make a form</a:t>
            </a:r>
          </a:p>
        </p:txBody>
      </p:sp>
      <p:pic>
        <p:nvPicPr>
          <p:cNvPr id="383" name="Screen Shot 2016-05-09 at 5.00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2248" y="4927888"/>
            <a:ext cx="14876704" cy="3860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>
            <a:spLocks noGrp="1"/>
          </p:cNvSpPr>
          <p:nvPr>
            <p:ph type="title"/>
          </p:nvPr>
        </p:nvSpPr>
        <p:spPr>
          <a:xfrm>
            <a:off x="15864757" y="355600"/>
            <a:ext cx="7867948" cy="18973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9688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t>Setting up our form</a:t>
            </a:r>
          </a:p>
        </p:txBody>
      </p:sp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1473200" y="1592827"/>
            <a:ext cx="21437600" cy="978002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&lt;form&gt;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/>
              <a:t> 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fieldset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rgbClr val="CA79FF"/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/>
              <a:t>    </a:t>
            </a:r>
            <a:r>
              <a:rPr lang="en-US" dirty="0"/>
              <a:t> 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&lt;legend&gt;</a:t>
            </a:r>
            <a:r>
              <a:rPr dirty="0">
                <a:solidFill>
                  <a:schemeClr val="tx1">
                    <a:lumMod val="95000"/>
                  </a:schemeClr>
                </a:solidFill>
              </a:rPr>
              <a:t>Please enter your informatio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n: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&lt;/legend&gt;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/>
              <a:t>    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First name: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&lt;input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dirty="0">
                <a:solidFill>
                  <a:srgbClr val="FFFFFF"/>
                </a:solidFill>
              </a:rPr>
              <a:t>="text"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</a:t>
            </a:r>
            <a:r>
              <a:rPr dirty="0">
                <a:solidFill>
                  <a:srgbClr val="FFFFFF"/>
                </a:solidFill>
              </a:rPr>
              <a:t>="</a:t>
            </a:r>
            <a:r>
              <a:rPr dirty="0" err="1">
                <a:solidFill>
                  <a:srgbClr val="FFFFFF"/>
                </a:solidFill>
              </a:rPr>
              <a:t>firstName</a:t>
            </a:r>
            <a:r>
              <a:rPr dirty="0">
                <a:solidFill>
                  <a:srgbClr val="FFFFFF"/>
                </a:solidFill>
              </a:rPr>
              <a:t>"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</a:t>
            </a:r>
            <a:r>
              <a:rPr dirty="0">
                <a:solidFill>
                  <a:srgbClr val="FFFFFF"/>
                </a:solidFill>
              </a:rPr>
              <a:t>="Dave</a:t>
            </a:r>
            <a:r>
              <a:rPr lang="en-US" dirty="0">
                <a:solidFill>
                  <a:srgbClr val="FFFFFF"/>
                </a:solidFill>
              </a:rPr>
              <a:t>y”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br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/>
              <a:t>    </a:t>
            </a:r>
            <a:r>
              <a:rPr lang="en-US" dirty="0"/>
              <a:t>  </a:t>
            </a:r>
            <a:r>
              <a:rPr dirty="0">
                <a:solidFill>
                  <a:schemeClr val="tx1"/>
                </a:solidFill>
              </a:rPr>
              <a:t>Last name: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&lt;input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dirty="0">
                <a:solidFill>
                  <a:srgbClr val="FFFFFF"/>
                </a:solidFill>
              </a:rPr>
              <a:t>="text"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name</a:t>
            </a:r>
            <a:r>
              <a:rPr dirty="0">
                <a:solidFill>
                  <a:srgbClr val="FFFFFF"/>
                </a:solidFill>
              </a:rPr>
              <a:t>="</a:t>
            </a:r>
            <a:r>
              <a:rPr dirty="0" err="1">
                <a:solidFill>
                  <a:srgbClr val="FFFFFF"/>
                </a:solidFill>
              </a:rPr>
              <a:t>lastName</a:t>
            </a:r>
            <a:r>
              <a:rPr dirty="0">
                <a:solidFill>
                  <a:srgbClr val="FFFFFF"/>
                </a:solidFill>
              </a:rPr>
              <a:t>"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</a:t>
            </a:r>
            <a:r>
              <a:rPr dirty="0">
                <a:solidFill>
                  <a:srgbClr val="FFFFFF"/>
                </a:solidFill>
              </a:rPr>
              <a:t>="Jone</a:t>
            </a:r>
            <a:r>
              <a:rPr lang="en-US" dirty="0">
                <a:solidFill>
                  <a:srgbClr val="FFFFFF"/>
                </a:solidFill>
              </a:rPr>
              <a:t>s”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br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br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 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&lt;input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</a:t>
            </a:r>
            <a:r>
              <a:rPr dirty="0">
                <a:solidFill>
                  <a:srgbClr val="FFFFFF"/>
                </a:solidFill>
              </a:rPr>
              <a:t>="submit"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value</a:t>
            </a:r>
            <a:r>
              <a:rPr dirty="0">
                <a:solidFill>
                  <a:srgbClr val="FFFFFF"/>
                </a:solidFill>
              </a:rPr>
              <a:t>="Submit"&gt;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/>
              <a:t>  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</a:t>
            </a:r>
            <a:r>
              <a:rPr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fieldset</a:t>
            </a: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</a:p>
          <a:p>
            <a:pPr marL="0" indent="0" defTabSz="621488">
              <a:spcBef>
                <a:spcPts val="3100"/>
              </a:spcBef>
              <a:buSzTx/>
              <a:buNone/>
              <a:defRPr sz="5340">
                <a:solidFill>
                  <a:schemeClr val="accent4">
                    <a:hueOff val="384618"/>
                    <a:satOff val="3869"/>
                    <a:lumOff val="5802"/>
                  </a:schemeClr>
                </a:solidFill>
                <a:effectLst>
                  <a:outerShdw blurRad="45212" dist="33909" dir="5400000" rotWithShape="0">
                    <a:srgbClr val="000000"/>
                  </a:outerShdw>
                </a:effectLst>
              </a:defRPr>
            </a:pPr>
            <a:r>
              <a:rPr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&lt;/form&gt;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864291-3DFB-42B5-ACF9-63BC957CB8D0}"/>
              </a:ext>
            </a:extLst>
          </p:cNvPr>
          <p:cNvSpPr txBox="1"/>
          <p:nvPr/>
        </p:nvSpPr>
        <p:spPr>
          <a:xfrm>
            <a:off x="2686050" y="12275453"/>
            <a:ext cx="18888075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Add this to your code.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atOff val="18648"/>
                    <a:lumOff val="5971"/>
                  </a:scheme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dirty="0"/>
              <a:t>Quick Exercise </a:t>
            </a:r>
          </a:p>
        </p:txBody>
      </p:sp>
      <p:sp>
        <p:nvSpPr>
          <p:cNvPr id="392" name="Shape 392"/>
          <p:cNvSpPr>
            <a:spLocks noGrp="1"/>
          </p:cNvSpPr>
          <p:nvPr>
            <p:ph type="body" sz="half" idx="1"/>
          </p:nvPr>
        </p:nvSpPr>
        <p:spPr>
          <a:xfrm>
            <a:off x="901700" y="2724150"/>
            <a:ext cx="21437600" cy="87439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When coding we learn best by doing!</a:t>
            </a:r>
          </a:p>
          <a:p>
            <a:pPr>
              <a:buBlip>
                <a:blip r:embed="rId2"/>
              </a:buBlip>
            </a:pPr>
            <a:r>
              <a:rPr lang="en-US" dirty="0"/>
              <a:t>Let’s b</a:t>
            </a:r>
            <a:r>
              <a:rPr dirty="0"/>
              <a:t>uild a </a:t>
            </a:r>
            <a:r>
              <a:rPr lang="en-US" dirty="0"/>
              <a:t>new</a:t>
            </a:r>
            <a:r>
              <a:rPr dirty="0"/>
              <a:t> web page</a:t>
            </a:r>
            <a:r>
              <a:rPr lang="en-US" dirty="0"/>
              <a:t> from scratch</a:t>
            </a:r>
            <a:r>
              <a:rPr dirty="0"/>
              <a:t> </a:t>
            </a:r>
            <a:r>
              <a:rPr lang="en-US" dirty="0"/>
              <a:t>that has</a:t>
            </a:r>
            <a:r>
              <a:rPr dirty="0"/>
              <a:t> a form. </a:t>
            </a:r>
          </a:p>
          <a:p>
            <a:r>
              <a:rPr lang="en-US" dirty="0"/>
              <a:t>Research “HTML form ACTION” and set the action as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mailto:info@devcodecamp.com</a:t>
            </a:r>
          </a:p>
          <a:p>
            <a:pPr>
              <a:buBlip>
                <a:blip r:embed="rId2"/>
              </a:buBlip>
            </a:pPr>
            <a:r>
              <a:rPr lang="en-US" dirty="0"/>
              <a:t>For inputs types you can use TEXT, but you need to have 2 more options. You will need to research RADIO BUTTONS and CHECK BOXES for examples on how to incorporate them. Also include</a:t>
            </a:r>
            <a:r>
              <a:rPr dirty="0"/>
              <a:t> a </a:t>
            </a:r>
            <a:r>
              <a:rPr lang="en-US" dirty="0"/>
              <a:t>SUBMIT</a:t>
            </a:r>
            <a:r>
              <a:rPr dirty="0"/>
              <a:t> and </a:t>
            </a:r>
            <a:r>
              <a:rPr lang="en-US" dirty="0"/>
              <a:t>RESET</a:t>
            </a:r>
            <a:r>
              <a:rPr dirty="0"/>
              <a:t> button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93" name="Shape 393"/>
          <p:cNvSpPr/>
          <p:nvPr/>
        </p:nvSpPr>
        <p:spPr>
          <a:xfrm>
            <a:off x="4534627" y="9889863"/>
            <a:ext cx="15771946" cy="278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9FB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lang="en-US" dirty="0"/>
          </a:p>
          <a:p>
            <a:pPr>
              <a:defRPr>
                <a:solidFill>
                  <a:srgbClr val="F9FB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endParaRPr lang="en-US" dirty="0"/>
          </a:p>
          <a:p>
            <a:pPr>
              <a:defRPr>
                <a:solidFill>
                  <a:srgbClr val="F9FB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dirty="0"/>
              <a:t>http://www.w3schools.com/html/html_forms.asp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HTML Basics</a:t>
            </a:r>
          </a:p>
        </p:txBody>
      </p:sp>
      <p:sp>
        <p:nvSpPr>
          <p:cNvPr id="396" name="Shape 396"/>
          <p:cNvSpPr>
            <a:spLocks noGrp="1"/>
          </p:cNvSpPr>
          <p:nvPr>
            <p:ph type="body" sz="half" idx="1"/>
          </p:nvPr>
        </p:nvSpPr>
        <p:spPr>
          <a:xfrm>
            <a:off x="1486929" y="3353568"/>
            <a:ext cx="10187712" cy="8546636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Tags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Attributes	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Links and page anchors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A6AAA9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Forms and input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solidFill>
                  <a:srgbClr val="F9FB00"/>
                </a:solidFill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HTML 5 semantic layout elements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Block-level vs inline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The box model</a:t>
            </a:r>
          </a:p>
        </p:txBody>
      </p:sp>
      <p:sp>
        <p:nvSpPr>
          <p:cNvPr id="397" name="Shape 397"/>
          <p:cNvSpPr/>
          <p:nvPr/>
        </p:nvSpPr>
        <p:spPr>
          <a:xfrm>
            <a:off x="12700779" y="3353568"/>
            <a:ext cx="10187713" cy="8546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Comments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Best practices</a:t>
            </a:r>
            <a:endParaRPr lang="en-US" dirty="0"/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/>
              <a:t>How to incorporate CSS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B95F-ECB2-4ABC-8237-4033DC191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5 and Semantic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8B5E6-FDFE-4EF5-97AA-46E74D8D6316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473199" y="3898900"/>
            <a:ext cx="22271703" cy="8039100"/>
          </a:xfrm>
        </p:spPr>
        <p:txBody>
          <a:bodyPr/>
          <a:lstStyle/>
          <a:p>
            <a:r>
              <a:rPr lang="en-US" dirty="0">
                <a:effectLst/>
              </a:rPr>
              <a:t>Many web sites contain HTML code like: &lt;div id="nav"&gt; &lt;div class="header"&gt; &lt;div id="footer"&gt; to indicate navigation, header, and footer.</a:t>
            </a:r>
          </a:p>
          <a:p>
            <a:r>
              <a:rPr lang="en-US" dirty="0">
                <a:effectLst/>
              </a:rPr>
              <a:t>HTML5 offers new semantic elements to define different parts of a web page 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9438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51205">
              <a:defRPr sz="9100">
                <a:effectLst>
                  <a:outerShdw blurRad="46228" dist="34671" dir="5400000" rotWithShape="0">
                    <a:srgbClr val="000000"/>
                  </a:outerShdw>
                </a:effectLst>
              </a:defRPr>
            </a:pPr>
            <a:r>
              <a:rPr dirty="0"/>
              <a:t>Semantic elements</a:t>
            </a:r>
          </a:p>
          <a:p>
            <a:pPr defTabSz="751205">
              <a:defRPr sz="9100">
                <a:effectLst>
                  <a:outerShdw blurRad="46228" dist="34671" dir="5400000" rotWithShape="0">
                    <a:srgbClr val="000000"/>
                  </a:outerShdw>
                </a:effectLst>
              </a:defRPr>
            </a:pPr>
            <a:r>
              <a:rPr dirty="0"/>
              <a:t>are what they sound like</a:t>
            </a:r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defTabSz="767715">
              <a:defRPr sz="5394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dirty="0"/>
              <a:t>&lt;header&gt;</a:t>
            </a:r>
            <a:r>
              <a:rPr lang="en-US" dirty="0">
                <a:solidFill>
                  <a:srgbClr val="A6AAA9"/>
                </a:solidFill>
              </a:rPr>
              <a:t> - heading with intro</a:t>
            </a:r>
          </a:p>
          <a:p>
            <a:pPr defTabSz="767715">
              <a:defRPr sz="5394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dirty="0"/>
              <a:t>&lt;</a:t>
            </a:r>
            <a:r>
              <a:rPr dirty="0"/>
              <a:t>nav</a:t>
            </a:r>
            <a:r>
              <a:rPr lang="en-US" dirty="0"/>
              <a:t>&gt;</a:t>
            </a:r>
            <a:r>
              <a:rPr dirty="0">
                <a:solidFill>
                  <a:srgbClr val="A6AAA9"/>
                </a:solidFill>
              </a:rPr>
              <a:t> - navigation</a:t>
            </a:r>
          </a:p>
          <a:p>
            <a:pPr defTabSz="767715">
              <a:defRPr sz="5394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dirty="0"/>
              <a:t>&lt;</a:t>
            </a:r>
            <a:r>
              <a:rPr dirty="0"/>
              <a:t>section</a:t>
            </a:r>
            <a:r>
              <a:rPr lang="en-US" dirty="0"/>
              <a:t>&gt;</a:t>
            </a:r>
            <a:r>
              <a:rPr dirty="0">
                <a:solidFill>
                  <a:srgbClr val="A6AAA9"/>
                </a:solidFill>
              </a:rPr>
              <a:t> - elements grouping</a:t>
            </a:r>
          </a:p>
          <a:p>
            <a:pPr defTabSz="767715">
              <a:defRPr sz="5394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dirty="0"/>
              <a:t>&lt;</a:t>
            </a:r>
            <a:r>
              <a:rPr dirty="0"/>
              <a:t>article</a:t>
            </a:r>
            <a:r>
              <a:rPr lang="en-US" dirty="0"/>
              <a:t>&gt;</a:t>
            </a:r>
            <a:r>
              <a:rPr dirty="0"/>
              <a:t> </a:t>
            </a:r>
            <a:r>
              <a:rPr dirty="0">
                <a:solidFill>
                  <a:srgbClr val="A6AAA9"/>
                </a:solidFill>
              </a:rPr>
              <a:t>- self contained element  </a:t>
            </a:r>
          </a:p>
          <a:p>
            <a:pPr defTabSz="767715">
              <a:defRPr sz="5394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dirty="0"/>
              <a:t>&lt;</a:t>
            </a:r>
            <a:r>
              <a:rPr dirty="0"/>
              <a:t>footer</a:t>
            </a:r>
            <a:r>
              <a:rPr lang="en-US" dirty="0"/>
              <a:t>&gt;</a:t>
            </a:r>
            <a:r>
              <a:rPr dirty="0">
                <a:solidFill>
                  <a:srgbClr val="A6AAA9"/>
                </a:solidFill>
              </a:rPr>
              <a:t> - page footer </a:t>
            </a:r>
          </a:p>
          <a:p>
            <a:pPr defTabSz="767715">
              <a:defRPr sz="5394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dirty="0"/>
              <a:t>&lt;</a:t>
            </a:r>
            <a:r>
              <a:rPr dirty="0"/>
              <a:t>aside</a:t>
            </a:r>
            <a:r>
              <a:rPr lang="en-US" dirty="0"/>
              <a:t>&gt;</a:t>
            </a:r>
            <a:r>
              <a:rPr dirty="0"/>
              <a:t> </a:t>
            </a:r>
            <a:r>
              <a:rPr dirty="0">
                <a:solidFill>
                  <a:srgbClr val="A6AAA9"/>
                </a:solidFill>
              </a:rPr>
              <a:t>- related sidebar</a:t>
            </a:r>
          </a:p>
        </p:txBody>
      </p:sp>
      <p:sp>
        <p:nvSpPr>
          <p:cNvPr id="401" name="Shape 401"/>
          <p:cNvSpPr/>
          <p:nvPr/>
        </p:nvSpPr>
        <p:spPr>
          <a:xfrm>
            <a:off x="13817600" y="3187700"/>
            <a:ext cx="7398592" cy="1102023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3817600" y="4432300"/>
            <a:ext cx="7398592" cy="1102023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3817600" y="5676900"/>
            <a:ext cx="4688035" cy="2469456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3817600" y="8288932"/>
            <a:ext cx="4688035" cy="2469457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8639631" y="5686772"/>
            <a:ext cx="2558404" cy="5092701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3817600" y="10893821"/>
            <a:ext cx="7398592" cy="1102024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6408616" y="3247373"/>
            <a:ext cx="2216558" cy="9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 dirty="0"/>
              <a:t>header</a:t>
            </a:r>
            <a:endParaRPr dirty="0"/>
          </a:p>
        </p:txBody>
      </p:sp>
      <p:sp>
        <p:nvSpPr>
          <p:cNvPr id="408" name="Shape 408"/>
          <p:cNvSpPr/>
          <p:nvPr/>
        </p:nvSpPr>
        <p:spPr>
          <a:xfrm>
            <a:off x="16913556" y="4432300"/>
            <a:ext cx="1206679" cy="9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nav</a:t>
            </a:r>
          </a:p>
        </p:txBody>
      </p:sp>
      <p:sp>
        <p:nvSpPr>
          <p:cNvPr id="409" name="Shape 409"/>
          <p:cNvSpPr/>
          <p:nvPr/>
        </p:nvSpPr>
        <p:spPr>
          <a:xfrm>
            <a:off x="16552622" y="10953495"/>
            <a:ext cx="1928547" cy="9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footer</a:t>
            </a:r>
          </a:p>
        </p:txBody>
      </p:sp>
      <p:sp>
        <p:nvSpPr>
          <p:cNvPr id="410" name="Shape 410"/>
          <p:cNvSpPr/>
          <p:nvPr/>
        </p:nvSpPr>
        <p:spPr>
          <a:xfrm>
            <a:off x="14992938" y="6420290"/>
            <a:ext cx="2337360" cy="9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section</a:t>
            </a:r>
          </a:p>
        </p:txBody>
      </p:sp>
      <p:sp>
        <p:nvSpPr>
          <p:cNvPr id="411" name="Shape 411"/>
          <p:cNvSpPr/>
          <p:nvPr/>
        </p:nvSpPr>
        <p:spPr>
          <a:xfrm>
            <a:off x="15130314" y="9032322"/>
            <a:ext cx="2062608" cy="98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dirty="0"/>
              <a:t>article</a:t>
            </a:r>
          </a:p>
        </p:txBody>
      </p:sp>
      <p:sp>
        <p:nvSpPr>
          <p:cNvPr id="412" name="Shape 412"/>
          <p:cNvSpPr/>
          <p:nvPr/>
        </p:nvSpPr>
        <p:spPr>
          <a:xfrm>
            <a:off x="19043321" y="7741784"/>
            <a:ext cx="1751026" cy="98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aside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talk spacing and layouts</a:t>
            </a:r>
          </a:p>
        </p:txBody>
      </p:sp>
      <p:sp>
        <p:nvSpPr>
          <p:cNvPr id="415" name="Shape 41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Block-level, inline, and the box model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There are two types of elements:</a:t>
            </a:r>
          </a:p>
          <a:p>
            <a:r>
              <a: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block</a:t>
            </a:r>
            <a:r>
              <a:t> and </a:t>
            </a: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inline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1473200" y="4692104"/>
            <a:ext cx="21437600" cy="600819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100"/>
              </a:spcBef>
              <a:defRPr sz="7000"/>
            </a:pPr>
            <a:endParaRPr/>
          </a:p>
          <a:p>
            <a:pPr>
              <a:spcBef>
                <a:spcPts val="5100"/>
              </a:spcBef>
              <a:defRPr sz="70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   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&lt;p&gt;</a:t>
            </a:r>
            <a:r>
              <a:t> Let's learn some stuff!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&lt;/p&gt;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1800" y="16383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t>The basic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tag</a:t>
            </a:r>
            <a:r>
              <a:t> structure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Block-level elements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xfrm>
            <a:off x="1473200" y="2838450"/>
            <a:ext cx="21437600" cy="5745111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dirty="0"/>
              <a:t>Begin a new line</a:t>
            </a:r>
          </a:p>
          <a:p>
            <a:pPr>
              <a:buBlip>
                <a:blip r:embed="rId2"/>
              </a:buBlip>
            </a:pPr>
            <a:r>
              <a:rPr dirty="0"/>
              <a:t>Take up the full width of whatever element (or page) they are in</a:t>
            </a:r>
          </a:p>
          <a:p>
            <a: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Examples:</a:t>
            </a:r>
          </a:p>
          <a:p>
            <a:pPr lvl="1">
              <a:buBlip>
                <a:blip r:embed="rId2"/>
              </a:buBlip>
              <a:defRPr i="1">
                <a:solidFill>
                  <a:srgbClr val="DCDEE0"/>
                </a:solidFill>
              </a:defRPr>
            </a:pPr>
            <a:r>
              <a:rPr dirty="0"/>
              <a:t>ul, pre, h1, h3, p, blockquote, div, form</a:t>
            </a:r>
            <a:r>
              <a:rPr lang="en-US" dirty="0"/>
              <a:t> </a:t>
            </a:r>
          </a:p>
          <a:p>
            <a:pPr lvl="1">
              <a:buBlip>
                <a:blip r:embed="rId2"/>
              </a:buBlip>
              <a:defRPr i="1">
                <a:solidFill>
                  <a:srgbClr val="DCDEE0"/>
                </a:solidFill>
              </a:defRPr>
            </a:pPr>
            <a:r>
              <a:rPr lang="en-US" dirty="0"/>
              <a:t>Here &lt;p&gt; has a background color of red to illustrate that.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BB85A9-25CB-4D5F-95CC-94FC7CFBB1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2" b="58048"/>
          <a:stretch/>
        </p:blipFill>
        <p:spPr>
          <a:xfrm>
            <a:off x="921500" y="8583561"/>
            <a:ext cx="23162027" cy="439502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Inline elements</a:t>
            </a:r>
          </a:p>
        </p:txBody>
      </p:sp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1473200" y="2838450"/>
            <a:ext cx="21437600" cy="583360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dirty="0"/>
              <a:t>Do not start a new line</a:t>
            </a:r>
          </a:p>
          <a:p>
            <a:pPr>
              <a:buBlip>
                <a:blip r:embed="rId2"/>
              </a:buBlip>
            </a:pPr>
            <a:r>
              <a:rPr dirty="0"/>
              <a:t>They take the minimum width necessary</a:t>
            </a:r>
          </a:p>
          <a:p>
            <a:pPr>
              <a:buBlip>
                <a:blip r:embed="rId2"/>
              </a:buBlip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dirty="0"/>
              <a:t>Examples:</a:t>
            </a:r>
          </a:p>
          <a:p>
            <a:pPr lvl="1">
              <a:buBlip>
                <a:blip r:embed="rId2"/>
              </a:buBlip>
              <a:defRPr i="1">
                <a:solidFill>
                  <a:srgbClr val="DCDEE0"/>
                </a:solidFill>
              </a:defRPr>
            </a:pPr>
            <a:r>
              <a:rPr dirty="0"/>
              <a:t> </a:t>
            </a:r>
            <a:r>
              <a:rPr dirty="0" err="1"/>
              <a:t>img</a:t>
            </a:r>
            <a:r>
              <a:rPr dirty="0"/>
              <a:t>, a,</a:t>
            </a:r>
            <a:r>
              <a:rPr lang="en-US" dirty="0"/>
              <a:t> </a:t>
            </a:r>
            <a:r>
              <a:rPr dirty="0"/>
              <a:t>strong, input, </a:t>
            </a:r>
            <a:r>
              <a:rPr dirty="0" err="1"/>
              <a:t>textarea</a:t>
            </a:r>
            <a:endParaRPr lang="en-US" dirty="0"/>
          </a:p>
          <a:p>
            <a:pPr lvl="1">
              <a:buBlip>
                <a:blip r:embed="rId2"/>
              </a:buBlip>
              <a:defRPr i="1">
                <a:solidFill>
                  <a:srgbClr val="DCDEE0"/>
                </a:solidFill>
              </a:defRPr>
            </a:pPr>
            <a:r>
              <a:rPr lang="en-US" dirty="0"/>
              <a:t>Here &lt;a&gt; has a background-color of red to illustrate that.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C77DD-31BF-471C-9374-6CDD086278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58074"/>
          <a:stretch/>
        </p:blipFill>
        <p:spPr>
          <a:xfrm>
            <a:off x="671974" y="9026013"/>
            <a:ext cx="23249910" cy="440851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/>
        </p:nvSpPr>
        <p:spPr>
          <a:xfrm>
            <a:off x="3327400" y="3581400"/>
            <a:ext cx="7347248" cy="7353995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000">
                <a:solidFill>
                  <a:srgbClr val="A6AAA9"/>
                </a:solidFill>
              </a:defRPr>
            </a:pPr>
            <a:r>
              <a:rPr dirty="0"/>
              <a:t>When visualizing the space taken up by an element, we use</a:t>
            </a:r>
          </a:p>
          <a:p>
            <a:r>
              <a:rPr sz="9000" dirty="0">
                <a:solidFill>
                  <a:srgbClr val="DCDEE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The</a:t>
            </a:r>
            <a:r>
              <a:rPr dirty="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  </a:t>
            </a:r>
            <a:r>
              <a:rPr sz="11000" dirty="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rPr>
              <a:t>Box-Model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6682779" y="1345504"/>
            <a:ext cx="11018441" cy="1102499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29" name="Shape 429"/>
          <p:cNvSpPr/>
          <p:nvPr/>
        </p:nvSpPr>
        <p:spPr>
          <a:xfrm>
            <a:off x="7829101" y="2546845"/>
            <a:ext cx="8618539" cy="862231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0" name="Shape 430"/>
          <p:cNvSpPr/>
          <p:nvPr/>
        </p:nvSpPr>
        <p:spPr>
          <a:xfrm>
            <a:off x="9050684" y="3830339"/>
            <a:ext cx="6282633" cy="6287295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10363795" y="5086547"/>
            <a:ext cx="3656411" cy="3653435"/>
          </a:xfrm>
          <a:prstGeom prst="rect">
            <a:avLst/>
          </a:prstGeom>
          <a:gradFill>
            <a:gsLst>
              <a:gs pos="0">
                <a:srgbClr val="FBF58A"/>
              </a:gs>
              <a:gs pos="100000">
                <a:srgbClr val="CE52CF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0876025" y="1356593"/>
            <a:ext cx="2631949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Margin</a:t>
            </a:r>
          </a:p>
        </p:txBody>
      </p:sp>
      <p:sp>
        <p:nvSpPr>
          <p:cNvPr id="433" name="Shape 433"/>
          <p:cNvSpPr/>
          <p:nvPr/>
        </p:nvSpPr>
        <p:spPr>
          <a:xfrm>
            <a:off x="10639424" y="3929869"/>
            <a:ext cx="3105151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Padding</a:t>
            </a:r>
          </a:p>
        </p:txBody>
      </p:sp>
      <p:sp>
        <p:nvSpPr>
          <p:cNvPr id="434" name="Shape 434"/>
          <p:cNvSpPr/>
          <p:nvPr/>
        </p:nvSpPr>
        <p:spPr>
          <a:xfrm>
            <a:off x="10680953" y="6403616"/>
            <a:ext cx="3022093" cy="1019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Content</a:t>
            </a:r>
          </a:p>
        </p:txBody>
      </p:sp>
      <p:sp>
        <p:nvSpPr>
          <p:cNvPr id="435" name="Shape 435"/>
          <p:cNvSpPr/>
          <p:nvPr/>
        </p:nvSpPr>
        <p:spPr>
          <a:xfrm>
            <a:off x="8458200" y="3200400"/>
            <a:ext cx="7467600" cy="7547174"/>
          </a:xfrm>
          <a:prstGeom prst="rect">
            <a:avLst/>
          </a:prstGeom>
          <a:ln w="25400">
            <a:solidFill>
              <a:srgbClr val="53585F"/>
            </a:solidFill>
            <a:miter lim="400000"/>
          </a:ln>
          <a:effectLst>
            <a:outerShdw blurRad="25400" dist="38100" dir="2700000" rotWithShape="0">
              <a:srgbClr val="000000">
                <a:alpha val="64999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36" name="Shape 436"/>
          <p:cNvSpPr/>
          <p:nvPr/>
        </p:nvSpPr>
        <p:spPr>
          <a:xfrm>
            <a:off x="10786871" y="2643231"/>
            <a:ext cx="2810257" cy="1019298"/>
          </a:xfrm>
          <a:prstGeom prst="rect">
            <a:avLst/>
          </a:prstGeom>
          <a:solidFill>
            <a:srgbClr val="2691CB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Border </a:t>
            </a: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Commenting Code</a:t>
            </a:r>
          </a:p>
        </p:txBody>
      </p:sp>
      <p:sp>
        <p:nvSpPr>
          <p:cNvPr id="439" name="Shape 439"/>
          <p:cNvSpPr>
            <a:spLocks noGrp="1"/>
          </p:cNvSpPr>
          <p:nvPr>
            <p:ph type="body" idx="1"/>
          </p:nvPr>
        </p:nvSpPr>
        <p:spPr>
          <a:xfrm>
            <a:off x="1279917" y="2776587"/>
            <a:ext cx="21824166" cy="816282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You always have the option to add comments to your code that will not be rendered in the browser </a:t>
            </a:r>
          </a:p>
          <a:p>
            <a:pPr>
              <a:buBlip>
                <a:blip r:embed="rId2"/>
              </a:buBlip>
            </a:pPr>
            <a:r>
              <a:t>This is useful for documenting what you have done, or adding notes for things you need to do</a:t>
            </a:r>
          </a:p>
          <a:p>
            <a:pPr>
              <a:buBlip>
                <a:blip r:embed="rId2"/>
              </a:buBlip>
            </a:pPr>
            <a:r>
              <a:t>It is also good to remind yourself what external files are doing or which sections closing tags belong to</a:t>
            </a:r>
          </a:p>
        </p:txBody>
      </p:sp>
      <p:sp>
        <p:nvSpPr>
          <p:cNvPr id="440" name="Shape 440"/>
          <p:cNvSpPr/>
          <p:nvPr/>
        </p:nvSpPr>
        <p:spPr>
          <a:xfrm>
            <a:off x="8769984" y="10599016"/>
            <a:ext cx="6844031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100"/>
              </a:spcBef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lvl1pPr>
          </a:lstStyle>
          <a:p>
            <a:r>
              <a:t>&lt;!-- comment --&gt;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Simple best practices</a:t>
            </a:r>
          </a:p>
        </p:txBody>
      </p:sp>
      <p:sp>
        <p:nvSpPr>
          <p:cNvPr id="443" name="Shape 443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Things to remember when writing HTML everyday</a:t>
            </a: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Best Practices</a:t>
            </a:r>
          </a:p>
        </p:txBody>
      </p:sp>
      <p:sp>
        <p:nvSpPr>
          <p:cNvPr id="446" name="Shape 446"/>
          <p:cNvSpPr>
            <a:spLocks noGrp="1"/>
          </p:cNvSpPr>
          <p:nvPr>
            <p:ph type="body" idx="1"/>
          </p:nvPr>
        </p:nvSpPr>
        <p:spPr>
          <a:xfrm>
            <a:off x="1473199" y="3843387"/>
            <a:ext cx="21437601" cy="81628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52450" indent="-552450" defTabSz="718184">
              <a:spcBef>
                <a:spcPts val="4400"/>
              </a:spcBef>
              <a:buBlip>
                <a:blip r:embed="rId3"/>
              </a:buBlip>
              <a:defRPr sz="4350">
                <a:effectLst>
                  <a:outerShdw blurRad="44196" dist="33147" dir="5400000" rotWithShape="0">
                    <a:srgbClr val="000000"/>
                  </a:outerShdw>
                </a:effectLst>
              </a:defRPr>
            </a:pPr>
            <a:r>
              <a:rPr dirty="0"/>
              <a:t>Use lowercase when writing HTML</a:t>
            </a:r>
          </a:p>
          <a:p>
            <a:pPr marL="552450" indent="-552450" defTabSz="718184">
              <a:spcBef>
                <a:spcPts val="4400"/>
              </a:spcBef>
              <a:buBlip>
                <a:blip r:embed="rId3"/>
              </a:buBlip>
              <a:defRPr sz="4350">
                <a:effectLst>
                  <a:outerShdw blurRad="44196" dist="33147" dir="5400000" rotWithShape="0">
                    <a:srgbClr val="000000"/>
                  </a:outerShdw>
                </a:effectLst>
              </a:defRPr>
            </a:pPr>
            <a:r>
              <a:rPr dirty="0"/>
              <a:t>Try to keep your html file small</a:t>
            </a:r>
          </a:p>
          <a:p>
            <a:pPr marL="552450" indent="-552450" defTabSz="718184">
              <a:spcBef>
                <a:spcPts val="4400"/>
              </a:spcBef>
              <a:buBlip>
                <a:blip r:embed="rId3"/>
              </a:buBlip>
              <a:defRPr sz="4350">
                <a:effectLst>
                  <a:outerShdw blurRad="44196" dist="33147" dir="5400000" rotWithShape="0">
                    <a:srgbClr val="000000"/>
                  </a:outerShdw>
                </a:effectLst>
              </a:defRPr>
            </a:pPr>
            <a:r>
              <a:rPr dirty="0"/>
              <a:t>Use _blank for external links only and always</a:t>
            </a:r>
            <a:endParaRPr lang="en-US" dirty="0"/>
          </a:p>
          <a:p>
            <a:pPr marL="1187450" lvl="1" indent="-552450" defTabSz="718184">
              <a:spcBef>
                <a:spcPts val="4400"/>
              </a:spcBef>
              <a:defRPr sz="4350">
                <a:effectLst>
                  <a:outerShdw blurRad="44196" dist="33147" dir="5400000" rotWithShape="0">
                    <a:srgbClr val="000000"/>
                  </a:outerShdw>
                </a:effectLst>
              </a:defRPr>
            </a:pPr>
            <a:r>
              <a:rPr lang="en-US" sz="4350" dirty="0">
                <a:effectLst/>
              </a:rPr>
              <a:t>_blank tells the browser to open a new window (or tab, if that's the user's preference) when that link is clicked.</a:t>
            </a:r>
            <a:endParaRPr dirty="0"/>
          </a:p>
          <a:p>
            <a:pPr marL="552450" indent="-552450" defTabSz="718184">
              <a:spcBef>
                <a:spcPts val="4400"/>
              </a:spcBef>
              <a:buBlip>
                <a:blip r:embed="rId3"/>
              </a:buBlip>
              <a:defRPr sz="4350">
                <a:effectLst>
                  <a:outerShdw blurRad="44196" dist="33147" dir="5400000" rotWithShape="0">
                    <a:srgbClr val="000000"/>
                  </a:outerShdw>
                </a:effectLst>
              </a:defRPr>
            </a:pPr>
            <a:r>
              <a:rPr dirty="0"/>
              <a:t>Tackle accessibility, search engine optimization, and performance as you go</a:t>
            </a:r>
          </a:p>
          <a:p>
            <a:pPr marL="552450" indent="-552450" defTabSz="718184">
              <a:spcBef>
                <a:spcPts val="4400"/>
              </a:spcBef>
              <a:buBlip>
                <a:blip r:embed="rId3"/>
              </a:buBlip>
              <a:defRPr sz="4350">
                <a:effectLst>
                  <a:outerShdw blurRad="44196" dist="33147" dir="5400000" rotWithShape="0">
                    <a:srgbClr val="000000"/>
                  </a:outerShdw>
                </a:effectLst>
              </a:defRPr>
            </a:pPr>
            <a:r>
              <a:rPr dirty="0"/>
              <a:t>Remove comments from production code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What we covered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"/>
          </p:nvPr>
        </p:nvSpPr>
        <p:spPr>
          <a:xfrm>
            <a:off x="1486929" y="3353568"/>
            <a:ext cx="10187712" cy="8546636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Tags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Attributes	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Links and page anchors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How to incorporate CSS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Forms and input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HTML 5 semantic layout elements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Block-level vs inline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The box model</a:t>
            </a:r>
          </a:p>
        </p:txBody>
      </p:sp>
      <p:sp>
        <p:nvSpPr>
          <p:cNvPr id="450" name="Shape 450"/>
          <p:cNvSpPr/>
          <p:nvPr/>
        </p:nvSpPr>
        <p:spPr>
          <a:xfrm>
            <a:off x="12700779" y="3353568"/>
            <a:ext cx="10187713" cy="8546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Comments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Best practices</a:t>
            </a:r>
            <a:endParaRPr lang="en-US" dirty="0"/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solidFill>
                  <a:srgbClr val="FFFF00"/>
                </a:solidFill>
              </a:rPr>
              <a:t>How to incorporate CSS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Adding JavaScript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CSS basics</a:t>
            </a:r>
          </a:p>
        </p:txBody>
      </p:sp>
      <p:sp>
        <p:nvSpPr>
          <p:cNvPr id="453" name="Shape 453"/>
          <p:cNvSpPr>
            <a:spLocks noGrp="1"/>
          </p:cNvSpPr>
          <p:nvPr>
            <p:ph type="subTitle" sz="quarter" idx="1"/>
          </p:nvPr>
        </p:nvSpPr>
        <p:spPr>
          <a:xfrm>
            <a:off x="1473200" y="6845300"/>
            <a:ext cx="14051464" cy="2209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CFF"/>
                </a:solidFill>
              </a:defRPr>
            </a:lvl1pPr>
          </a:lstStyle>
          <a:p>
            <a:r>
              <a:t>Spiffing up all the things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6346527" y="3283243"/>
            <a:ext cx="11690946" cy="714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defTabSz="722946">
              <a:defRPr sz="10000"/>
            </a:pPr>
            <a:r>
              <a:t>What is </a:t>
            </a:r>
            <a:r>
              <a:rPr b="1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CSS</a:t>
            </a:r>
            <a:r>
              <a:t>?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xfrm>
            <a:off x="1701800" y="16383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Common tags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half" idx="1"/>
          </p:nvPr>
        </p:nvSpPr>
        <p:spPr>
          <a:xfrm>
            <a:off x="3639092" y="4458368"/>
            <a:ext cx="17563016" cy="6932864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t>html   body   head   title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t>h1-h6   p   i   strong   b   center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t>table   tr   th   td   ul   ol   li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/>
            </a:pPr>
            <a:r>
              <a:t>br  a  span   img   script   style   link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>
            <a:spLocks noGrp="1"/>
          </p:cNvSpPr>
          <p:nvPr>
            <p:ph type="title"/>
          </p:nvPr>
        </p:nvSpPr>
        <p:spPr>
          <a:xfrm>
            <a:off x="1473200" y="4161482"/>
            <a:ext cx="21437600" cy="53930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CSS is Cascading Style Sheets</a:t>
            </a:r>
            <a:br>
              <a:rPr lang="en-US" dirty="0"/>
            </a:br>
            <a:br>
              <a:rPr lang="en-US" dirty="0"/>
            </a:br>
            <a:r>
              <a:rPr dirty="0"/>
              <a:t>There are three types of CSS:</a:t>
            </a:r>
          </a:p>
          <a:p>
            <a:r>
              <a:rPr dirty="0">
                <a:solidFill>
                  <a:schemeClr val="accent6">
                    <a:satOff val="24555"/>
                    <a:lumOff val="22232"/>
                  </a:schemeClr>
                </a:solidFill>
              </a:rPr>
              <a:t>internal</a:t>
            </a:r>
            <a:r>
              <a:rPr dirty="0"/>
              <a:t>, 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r>
              <a:rPr dirty="0"/>
              <a:t>, </a:t>
            </a:r>
            <a:r>
              <a:rPr dirty="0">
                <a:solidFill>
                  <a:schemeClr val="accent6">
                    <a:satOff val="24555"/>
                    <a:lumOff val="22232"/>
                  </a:schemeClr>
                </a:solidFill>
              </a:rPr>
              <a:t>inline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1473200" y="3835400"/>
            <a:ext cx="21437600" cy="3429000"/>
          </a:xfrm>
          <a:prstGeom prst="rect">
            <a:avLst/>
          </a:prstGeom>
        </p:spPr>
        <p:txBody>
          <a:bodyPr/>
          <a:lstStyle>
            <a:lvl1pPr defTabSz="784225">
              <a:defRPr sz="9500">
                <a:effectLst>
                  <a:outerShdw blurRad="48260" dist="36195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What happens when we want to start using CSS on our pages?</a:t>
            </a:r>
          </a:p>
        </p:txBody>
      </p:sp>
    </p:spTree>
    <p:extLst>
      <p:ext uri="{BB962C8B-B14F-4D97-AF65-F5344CB8AC3E}">
        <p14:creationId xmlns:p14="http://schemas.microsoft.com/office/powerpoint/2010/main" val="3861331824"/>
      </p:ext>
    </p:extLst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1473200" y="3835400"/>
            <a:ext cx="21437600" cy="3429000"/>
          </a:xfrm>
          <a:prstGeom prst="rect">
            <a:avLst/>
          </a:prstGeom>
        </p:spPr>
        <p:txBody>
          <a:bodyPr/>
          <a:lstStyle>
            <a:lvl1pPr defTabSz="784225">
              <a:defRPr sz="9500">
                <a:effectLst>
                  <a:outerShdw blurRad="48260" dist="36195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What happens when we want to start using CSS on our pages?</a:t>
            </a:r>
          </a:p>
        </p:txBody>
      </p:sp>
      <p:sp>
        <p:nvSpPr>
          <p:cNvPr id="360" name="Shape 360"/>
          <p:cNvSpPr/>
          <p:nvPr/>
        </p:nvSpPr>
        <p:spPr>
          <a:xfrm>
            <a:off x="6664844" y="8025210"/>
            <a:ext cx="11054308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DCDEE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dirty="0"/>
              <a:t>We can use:</a:t>
            </a:r>
          </a:p>
          <a:p>
            <a: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dirty="0"/>
              <a:t>&lt;style&gt; </a:t>
            </a:r>
            <a:r>
              <a:rPr dirty="0">
                <a:solidFill>
                  <a:schemeClr val="accent2">
                    <a:hueOff val="-2057865"/>
                    <a:satOff val="-1362"/>
                    <a:lumOff val="13058"/>
                  </a:schemeClr>
                </a:solidFill>
                <a:latin typeface="Helvetica Neue Thin"/>
                <a:ea typeface="Helvetica Neue Thin"/>
                <a:cs typeface="Helvetica Neue Thin"/>
                <a:sym typeface="Helvetica Neue Thin"/>
              </a:rPr>
              <a:t>&amp; </a:t>
            </a:r>
            <a:r>
              <a:rPr dirty="0"/>
              <a:t>&lt;link&gt;</a:t>
            </a:r>
          </a:p>
        </p:txBody>
      </p:sp>
    </p:spTree>
    <p:extLst>
      <p:ext uri="{BB962C8B-B14F-4D97-AF65-F5344CB8AC3E}">
        <p14:creationId xmlns:p14="http://schemas.microsoft.com/office/powerpoint/2010/main" val="3484506268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rPr dirty="0"/>
              <a:t>For internal styles:</a:t>
            </a:r>
          </a:p>
        </p:txBody>
      </p:sp>
      <p:sp>
        <p:nvSpPr>
          <p:cNvPr id="363" name="Shape 363"/>
          <p:cNvSpPr/>
          <p:nvPr/>
        </p:nvSpPr>
        <p:spPr>
          <a:xfrm>
            <a:off x="1740310" y="4737616"/>
            <a:ext cx="20323277" cy="818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&lt;head&gt;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	</a:t>
            </a:r>
            <a:r>
              <a:rPr dirty="0"/>
              <a:t>&lt;style&gt;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dirty="0"/>
              <a:t>    </a:t>
            </a:r>
            <a:r>
              <a:rPr lang="en-US" dirty="0"/>
              <a:t>	</a:t>
            </a:r>
            <a:r>
              <a:rPr lang="en-US" dirty="0">
                <a:latin typeface="Helvetica Neue Thin"/>
                <a:sym typeface="Helvetica Neue Thin"/>
              </a:rPr>
              <a:t>body { 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>
                <a:latin typeface="Helvetica Neue Thin"/>
                <a:sym typeface="Helvetica Neue Thin"/>
              </a:rPr>
              <a:t>			color: red;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>
                <a:latin typeface="Helvetica Neue Thin"/>
                <a:sym typeface="Helvetica Neue Thin"/>
              </a:rPr>
              <a:t>		 }</a:t>
            </a:r>
            <a:endParaRPr dirty="0">
              <a:latin typeface="Helvetica Neue Thin"/>
              <a:ea typeface="Helvetica Neue Thin"/>
              <a:cs typeface="Helvetica Neue Thin"/>
              <a:sym typeface="Helvetica Neue Thin"/>
            </a:endParaRP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	</a:t>
            </a:r>
            <a:r>
              <a:rPr dirty="0"/>
              <a:t>&lt;/style&gt;</a:t>
            </a:r>
            <a:endParaRPr lang="en-US" dirty="0"/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&lt;/head&gt;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929606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1473200" y="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rPr dirty="0"/>
              <a:t>For external styles:</a:t>
            </a:r>
          </a:p>
        </p:txBody>
      </p:sp>
      <p:sp>
        <p:nvSpPr>
          <p:cNvPr id="366" name="Shape 366"/>
          <p:cNvSpPr/>
          <p:nvPr/>
        </p:nvSpPr>
        <p:spPr>
          <a:xfrm>
            <a:off x="497293" y="6222584"/>
            <a:ext cx="23503229" cy="3565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&lt;head&gt;</a:t>
            </a:r>
          </a:p>
          <a:p>
            <a:pPr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dirty="0"/>
              <a:t>&lt;link </a:t>
            </a:r>
            <a:r>
              <a:rPr dirty="0" err="1">
                <a:latin typeface="Helvetica Neue Thin"/>
                <a:ea typeface="Helvetica Neue Thin"/>
                <a:cs typeface="Helvetica Neue Thin"/>
                <a:sym typeface="Helvetica Neue Thin"/>
              </a:rPr>
              <a:t>rel</a:t>
            </a:r>
            <a:r>
              <a:rPr dirty="0">
                <a:latin typeface="Helvetica Neue Thin"/>
                <a:ea typeface="Helvetica Neue Thin"/>
                <a:cs typeface="Helvetica Neue Thin"/>
                <a:sym typeface="Helvetica Neue Thin"/>
              </a:rPr>
              <a:t>=“stylesheet” type=“text/</a:t>
            </a:r>
            <a:r>
              <a:rPr dirty="0" err="1">
                <a:latin typeface="Helvetica Neue Thin"/>
                <a:ea typeface="Helvetica Neue Thin"/>
                <a:cs typeface="Helvetica Neue Thin"/>
                <a:sym typeface="Helvetica Neue Thin"/>
              </a:rPr>
              <a:t>css</a:t>
            </a:r>
            <a:r>
              <a:rPr dirty="0">
                <a:latin typeface="Helvetica Neue Thin"/>
                <a:ea typeface="Helvetica Neue Thin"/>
                <a:cs typeface="Helvetica Neue Thin"/>
                <a:sym typeface="Helvetica Neue Thin"/>
              </a:rPr>
              <a:t>” </a:t>
            </a:r>
            <a:r>
              <a:rPr dirty="0" err="1"/>
              <a:t>href</a:t>
            </a:r>
            <a:r>
              <a:rPr dirty="0"/>
              <a:t>=“</a:t>
            </a:r>
            <a:r>
              <a:rPr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styles.css</a:t>
            </a:r>
            <a:r>
              <a:rPr dirty="0"/>
              <a:t>”&gt;</a:t>
            </a:r>
            <a:endParaRPr lang="en-US" dirty="0"/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&lt;/head&gt;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0012863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E25E-33DA-4F51-99A0-2B1A4E4D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0"/>
            <a:ext cx="21437600" cy="3429000"/>
          </a:xfrm>
        </p:spPr>
        <p:txBody>
          <a:bodyPr/>
          <a:lstStyle/>
          <a:p>
            <a:r>
              <a:rPr lang="en-US" dirty="0"/>
              <a:t>For inline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73E70-03B5-42DF-A335-A5F7A8C992CE}"/>
              </a:ext>
            </a:extLst>
          </p:cNvPr>
          <p:cNvSpPr/>
          <p:nvPr/>
        </p:nvSpPr>
        <p:spPr>
          <a:xfrm>
            <a:off x="766915" y="3926428"/>
            <a:ext cx="2327295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&lt;body&gt;</a:t>
            </a:r>
          </a:p>
          <a:p>
            <a:pPr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&lt;p style=“color: red;”&gt;We sell quality widgets!&lt;/p&gt;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/>
              <a:t>&lt;/body&gt;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BB1525-8EA0-4D1C-883E-F4F3ADA2BD74}"/>
              </a:ext>
            </a:extLst>
          </p:cNvPr>
          <p:cNvSpPr/>
          <p:nvPr/>
        </p:nvSpPr>
        <p:spPr>
          <a:xfrm>
            <a:off x="1473201" y="10071843"/>
            <a:ext cx="21437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/>
              <a:t>Know that inline styling is an option, but it is not “best-practice”. Stick to using an external stylesheet.</a:t>
            </a:r>
          </a:p>
        </p:txBody>
      </p:sp>
    </p:spTree>
    <p:extLst>
      <p:ext uri="{BB962C8B-B14F-4D97-AF65-F5344CB8AC3E}">
        <p14:creationId xmlns:p14="http://schemas.microsoft.com/office/powerpoint/2010/main" val="9746137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create an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external style sheet</a:t>
            </a:r>
          </a:p>
        </p:txBody>
      </p:sp>
      <p:sp>
        <p:nvSpPr>
          <p:cNvPr id="460" name="Shape 460"/>
          <p:cNvSpPr>
            <a:spLocks noGrp="1"/>
          </p:cNvSpPr>
          <p:nvPr>
            <p:ph type="body" sz="half" idx="1"/>
          </p:nvPr>
        </p:nvSpPr>
        <p:spPr>
          <a:xfrm>
            <a:off x="1346200" y="3556000"/>
            <a:ext cx="12735651" cy="6604000"/>
          </a:xfrm>
          <a:prstGeom prst="rect">
            <a:avLst/>
          </a:prstGeom>
        </p:spPr>
        <p:txBody>
          <a:bodyPr/>
          <a:lstStyle/>
          <a:p>
            <a:pPr marL="0" indent="0" defTabSz="575071">
              <a:spcBef>
                <a:spcPts val="2900"/>
              </a:spcBef>
              <a:buSzTx/>
              <a:buNone/>
              <a:defRPr sz="7000"/>
            </a:pPr>
            <a:r>
              <a:t>Create a new file in Sublime. Save it as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styles.css</a:t>
            </a:r>
            <a:r>
              <a:t> in the same directory at index.html</a:t>
            </a:r>
          </a:p>
          <a:p>
            <a:pPr marL="0" indent="0" algn="ctr" defTabSz="575071">
              <a:spcBef>
                <a:spcPts val="2900"/>
              </a:spcBef>
              <a:buSzTx/>
              <a:buNone/>
              <a:defRPr>
                <a:solidFill>
                  <a:srgbClr val="A6AAA9"/>
                </a:solidFill>
              </a:defRPr>
            </a:pPr>
            <a:r>
              <a:t>(save it to the Desktop)</a:t>
            </a:r>
          </a:p>
        </p:txBody>
      </p:sp>
      <p:pic>
        <p:nvPicPr>
          <p:cNvPr id="461" name="Screen Shot 2015-09-15 at 9.48.3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4060" y="4086646"/>
            <a:ext cx="7090570" cy="7090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10913170"/>
          </a:xfrm>
          <a:prstGeom prst="rect">
            <a:avLst/>
          </a:prstGeom>
        </p:spPr>
        <p:txBody>
          <a:bodyPr/>
          <a:lstStyle/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body { 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      background-color: yellow;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}</a:t>
            </a:r>
          </a:p>
        </p:txBody>
      </p:sp>
      <p:sp>
        <p:nvSpPr>
          <p:cNvPr id="464" name="Shape 464"/>
          <p:cNvSpPr>
            <a:spLocks noGrp="1"/>
          </p:cNvSpPr>
          <p:nvPr>
            <p:ph type="title"/>
          </p:nvPr>
        </p:nvSpPr>
        <p:spPr>
          <a:xfrm>
            <a:off x="17520245" y="355600"/>
            <a:ext cx="7254876" cy="342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rPr dirty="0"/>
              <a:t>Add some styles </a:t>
            </a:r>
          </a:p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rPr dirty="0"/>
              <a:t>to your new </a:t>
            </a:r>
            <a:r>
              <a:rPr dirty="0" err="1"/>
              <a:t>css</a:t>
            </a:r>
            <a:r>
              <a:rPr dirty="0"/>
              <a:t> file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10913170"/>
          </a:xfrm>
          <a:prstGeom prst="rect">
            <a:avLst/>
          </a:prstGeom>
        </p:spPr>
        <p:txBody>
          <a:bodyPr/>
          <a:lstStyle/>
          <a:p>
            <a:pPr marL="0" indent="0" defTabSz="677352">
              <a:spcBef>
                <a:spcPts val="3300"/>
              </a:spcBef>
              <a:buSzTx/>
              <a:buNone/>
              <a:defRPr sz="6790"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r>
              <a:rPr dirty="0"/>
              <a:t>&lt;head&gt;</a:t>
            </a:r>
          </a:p>
          <a:p>
            <a:pPr marL="0" indent="0" defTabSz="677352">
              <a:spcBef>
                <a:spcPts val="3300"/>
              </a:spcBef>
              <a:buSzTx/>
              <a:buNone/>
              <a:defRPr sz="679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r>
              <a:rPr dirty="0"/>
              <a:t> </a:t>
            </a:r>
            <a:r>
              <a:rPr dirty="0">
                <a:solidFill>
                  <a:srgbClr val="FFFFFF"/>
                </a:solidFill>
              </a:rPr>
              <a:t>  &lt;title&gt;This is the title of your website&lt;/title&gt;</a:t>
            </a:r>
          </a:p>
          <a:p>
            <a:pPr marL="0" indent="0" defTabSz="677352">
              <a:spcBef>
                <a:spcPts val="3300"/>
              </a:spcBef>
              <a:buSzTx/>
              <a:buNone/>
              <a:defRPr sz="6790">
                <a:solidFill>
                  <a:srgbClr val="F9FB00"/>
                </a:solidFill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r>
              <a:rPr dirty="0"/>
              <a:t>   &lt;link </a:t>
            </a:r>
            <a:r>
              <a:rPr dirty="0" err="1"/>
              <a:t>rel</a:t>
            </a:r>
            <a:r>
              <a:rPr dirty="0"/>
              <a:t>=“stylesheet” type=“text/</a:t>
            </a:r>
            <a:r>
              <a:rPr dirty="0" err="1"/>
              <a:t>css</a:t>
            </a:r>
            <a:r>
              <a:rPr dirty="0"/>
              <a:t>” </a:t>
            </a:r>
            <a:r>
              <a:rPr dirty="0" err="1"/>
              <a:t>href</a:t>
            </a:r>
            <a:r>
              <a:rPr dirty="0"/>
              <a:t>=“styles.css”&gt;     </a:t>
            </a:r>
          </a:p>
          <a:p>
            <a:pPr marL="0" lvl="1" indent="1432894" defTabSz="677352">
              <a:spcBef>
                <a:spcPts val="3300"/>
              </a:spcBef>
              <a:buSzTx/>
              <a:buNone/>
              <a:defRPr sz="679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endParaRPr dirty="0"/>
          </a:p>
          <a:p>
            <a:pPr marL="0" lvl="1" indent="1432894" defTabSz="677352">
              <a:spcBef>
                <a:spcPts val="3300"/>
              </a:spcBef>
              <a:buSzTx/>
              <a:buNone/>
              <a:defRPr sz="679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endParaRPr dirty="0"/>
          </a:p>
          <a:p>
            <a:pPr marL="0" lvl="1" indent="1432894" defTabSz="677352">
              <a:spcBef>
                <a:spcPts val="3300"/>
              </a:spcBef>
              <a:buSzTx/>
              <a:buNone/>
              <a:defRPr sz="6790">
                <a:solidFill>
                  <a:schemeClr val="accent1">
                    <a:hueOff val="-37249"/>
                    <a:satOff val="-2150"/>
                    <a:lumOff val="12811"/>
                  </a:schemeClr>
                </a:solidFill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endParaRPr dirty="0"/>
          </a:p>
          <a:p>
            <a:pPr marL="0" indent="0" defTabSz="677352">
              <a:spcBef>
                <a:spcPts val="3300"/>
              </a:spcBef>
              <a:buSzTx/>
              <a:buNone/>
              <a:defRPr sz="6790">
                <a:effectLst>
                  <a:outerShdw blurRad="49276" dist="36957" dir="5400000" rotWithShape="0">
                    <a:srgbClr val="000000"/>
                  </a:outerShdw>
                </a:effectLst>
              </a:defRPr>
            </a:pPr>
            <a:r>
              <a:rPr dirty="0"/>
              <a:t>&lt;/head&gt;</a:t>
            </a:r>
          </a:p>
        </p:txBody>
      </p:sp>
      <p:sp>
        <p:nvSpPr>
          <p:cNvPr id="467" name="Shape 467"/>
          <p:cNvSpPr>
            <a:spLocks noGrp="1"/>
          </p:cNvSpPr>
          <p:nvPr>
            <p:ph type="title"/>
          </p:nvPr>
        </p:nvSpPr>
        <p:spPr>
          <a:xfrm>
            <a:off x="17520245" y="355600"/>
            <a:ext cx="7254876" cy="342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Link to your styles, </a:t>
            </a:r>
          </a:p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in index.html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10913170"/>
          </a:xfrm>
          <a:prstGeom prst="rect">
            <a:avLst/>
          </a:prstGeom>
        </p:spPr>
        <p:txBody>
          <a:bodyPr/>
          <a:lstStyle/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dirty="0"/>
              <a:t>body { </a:t>
            </a:r>
          </a:p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dirty="0"/>
              <a:t>      background-color: yellow;</a:t>
            </a:r>
          </a:p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dirty="0"/>
              <a:t>}</a:t>
            </a:r>
          </a:p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dirty="0"/>
              <a:t>h1 { </a:t>
            </a:r>
          </a:p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dirty="0"/>
              <a:t>      color: blue;</a:t>
            </a:r>
          </a:p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dirty="0"/>
              <a:t>}</a:t>
            </a:r>
          </a:p>
          <a:p>
            <a:pPr marL="0" indent="0" defTabSz="642437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endParaRPr dirty="0"/>
          </a:p>
        </p:txBody>
      </p:sp>
      <p:sp>
        <p:nvSpPr>
          <p:cNvPr id="470" name="Shape 470"/>
          <p:cNvSpPr>
            <a:spLocks noGrp="1"/>
          </p:cNvSpPr>
          <p:nvPr>
            <p:ph type="title"/>
          </p:nvPr>
        </p:nvSpPr>
        <p:spPr>
          <a:xfrm>
            <a:off x="17520245" y="355600"/>
            <a:ext cx="7254876" cy="34290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Add some styles </a:t>
            </a:r>
          </a:p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to your new css file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xfrm>
            <a:off x="1473200" y="4897189"/>
            <a:ext cx="21437600" cy="392162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726440">
              <a:defRPr sz="8800">
                <a:effectLst>
                  <a:outerShdw blurRad="44704" dist="33528" dir="5400000" rotWithShape="0">
                    <a:srgbClr val="000000"/>
                  </a:outerShdw>
                </a:effectLst>
              </a:defRPr>
            </a:pPr>
            <a:r>
              <a:rPr dirty="0"/>
              <a:t>Ope</a:t>
            </a:r>
            <a:r>
              <a:rPr lang="en-US" dirty="0"/>
              <a:t>n your text editor </a:t>
            </a:r>
            <a:r>
              <a:rPr dirty="0"/>
              <a:t>and create a new file.</a:t>
            </a:r>
          </a:p>
          <a:p>
            <a:pPr defTabSz="726440">
              <a:defRPr sz="8800">
                <a:effectLst>
                  <a:outerShdw blurRad="44704" dist="33528" dir="5400000" rotWithShape="0">
                    <a:srgbClr val="000000"/>
                  </a:outerShdw>
                </a:effectLst>
              </a:defRPr>
            </a:pPr>
            <a:r>
              <a:rPr dirty="0"/>
              <a:t>Save the file as </a:t>
            </a:r>
            <a:r>
              <a:rPr b="1" dirty="0">
                <a:latin typeface="Helvetica Neue"/>
                <a:ea typeface="Helvetica Neue"/>
                <a:cs typeface="Helvetica Neue"/>
                <a:sym typeface="Helvetica Neue"/>
              </a:rPr>
              <a:t>index.html</a:t>
            </a:r>
          </a:p>
          <a:p>
            <a:pPr defTabSz="726440">
              <a:defRPr sz="6160">
                <a:solidFill>
                  <a:srgbClr val="C7C9CC"/>
                </a:solidFill>
                <a:effectLst>
                  <a:outerShdw blurRad="44704" dist="33528" dir="5400000" rotWithShape="0">
                    <a:srgbClr val="000000"/>
                  </a:outerShdw>
                </a:effectLst>
              </a:defRPr>
            </a:pPr>
            <a:r>
              <a:rPr i="1" dirty="0"/>
              <a:t>Save it to the Desktop.</a:t>
            </a:r>
            <a:r>
              <a:rPr dirty="0"/>
              <a:t> Double-click the file to open in </a:t>
            </a:r>
            <a:r>
              <a:rPr dirty="0">
                <a:solidFill>
                  <a:srgbClr val="FCD209"/>
                </a:solidFill>
              </a:rPr>
              <a:t>Chrome</a:t>
            </a:r>
            <a:r>
              <a:rPr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Let’s add the following code to it….</a:t>
            </a:r>
            <a:endParaRPr dirty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/>
          </p:cNvSpPr>
          <p:nvPr>
            <p:ph type="title"/>
          </p:nvPr>
        </p:nvSpPr>
        <p:spPr>
          <a:xfrm>
            <a:off x="1473200" y="4161482"/>
            <a:ext cx="21437600" cy="5393036"/>
          </a:xfrm>
          <a:prstGeom prst="rect">
            <a:avLst/>
          </a:prstGeom>
        </p:spPr>
        <p:txBody>
          <a:bodyPr/>
          <a:lstStyle/>
          <a:p>
            <a:r>
              <a:t>External styles:</a:t>
            </a:r>
            <a:endParaRPr sz="7000"/>
          </a:p>
          <a:p>
            <a:pPr marL="1270000" indent="-1270000">
              <a:buSzPct val="75000"/>
              <a:defRPr sz="7000">
                <a:solidFill>
                  <a:srgbClr val="AAE300"/>
                </a:solidFill>
              </a:defRPr>
            </a:pPr>
            <a:r>
              <a:t>improve page performance</a:t>
            </a:r>
          </a:p>
          <a:p>
            <a:pPr marL="1270000" indent="-1270000">
              <a:buSzPct val="75000"/>
              <a:defRPr sz="7000">
                <a:solidFill>
                  <a:srgbClr val="AAE300"/>
                </a:solidFill>
              </a:defRPr>
            </a:pPr>
            <a:r>
              <a:t>improve SEO</a:t>
            </a:r>
          </a:p>
          <a:p>
            <a:pPr marL="1270000" indent="-1270000">
              <a:buSzPct val="75000"/>
              <a:defRPr sz="7000">
                <a:solidFill>
                  <a:srgbClr val="AAE300"/>
                </a:solidFill>
              </a:defRPr>
            </a:pPr>
            <a:r>
              <a:t>improve site-wide structure and control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67715">
              <a:defRPr sz="9300" i="1">
                <a:solidFill>
                  <a:srgbClr val="A6AAA9"/>
                </a:solidFill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sz="7440"/>
              <a:t>Without using internal or inline styles, </a:t>
            </a:r>
          </a:p>
          <a:p>
            <a:pPr defTabSz="767715">
              <a:defRPr sz="9300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t>How can we style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3/4</a:t>
            </a:r>
            <a:r>
              <a:t> of our paragraphs? 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ctr"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ID</a:t>
            </a:r>
            <a:r>
              <a:rPr>
                <a:solidFill>
                  <a:srgbClr val="A6AAA9"/>
                </a:solidFill>
              </a:rPr>
              <a:t>s</a:t>
            </a:r>
            <a:r>
              <a:t> </a:t>
            </a:r>
            <a:r>
              <a:rPr>
                <a:solidFill>
                  <a:srgbClr val="FF2500"/>
                </a:solidFill>
              </a:rPr>
              <a:t>&amp;</a:t>
            </a:r>
            <a:r>
              <a:t> CLASS</a:t>
            </a:r>
            <a:r>
              <a:rPr>
                <a:solidFill>
                  <a:srgbClr val="A6AAA9"/>
                </a:solidFill>
              </a:rPr>
              <a:t>es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/>
          </p:cNvSpPr>
          <p:nvPr>
            <p:ph type="title"/>
          </p:nvPr>
        </p:nvSpPr>
        <p:spPr>
          <a:xfrm>
            <a:off x="1473200" y="4161482"/>
            <a:ext cx="21437600" cy="5393036"/>
          </a:xfrm>
          <a:prstGeom prst="rect">
            <a:avLst/>
          </a:prstGeom>
        </p:spPr>
        <p:txBody>
          <a:bodyPr/>
          <a:lstStyle/>
          <a:p>
            <a:pPr>
              <a:defRPr sz="9700"/>
            </a:pP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Class</a:t>
            </a:r>
            <a:r>
              <a:t>es and </a:t>
            </a:r>
            <a:r>
              <a:rPr b="1">
                <a:latin typeface="Helvetica Neue"/>
                <a:ea typeface="Helvetica Neue"/>
                <a:cs typeface="Helvetica Neue"/>
                <a:sym typeface="Helvetica Neue"/>
              </a:rPr>
              <a:t>id</a:t>
            </a:r>
            <a:r>
              <a:t>s are attributes that correspond to styles in your CSS.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1091317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body { 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      background-color: yellow;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}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h1 { 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      color: blue;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}</a:t>
            </a:r>
            <a:endParaRPr lang="en-US"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endParaRPr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.</a:t>
            </a:r>
            <a:r>
              <a:rPr lang="en-US" dirty="0"/>
              <a:t>intro-text</a:t>
            </a:r>
            <a:r>
              <a:rPr dirty="0"/>
              <a:t> {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      fo</a:t>
            </a:r>
            <a:r>
              <a:rPr lang="en-US" dirty="0"/>
              <a:t>nt-size: 20px</a:t>
            </a:r>
            <a:r>
              <a:rPr dirty="0"/>
              <a:t>;</a:t>
            </a:r>
            <a:endParaRPr lang="en-US"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lang="en-US" dirty="0"/>
              <a:t>	   letter-spacing: 5px;</a:t>
            </a:r>
            <a:endParaRPr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}</a:t>
            </a:r>
            <a:endParaRPr lang="en-US"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endParaRPr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#</a:t>
            </a:r>
            <a:r>
              <a:rPr lang="en-US" dirty="0"/>
              <a:t>welcome-tagline</a:t>
            </a:r>
            <a:r>
              <a:rPr dirty="0"/>
              <a:t> {</a:t>
            </a:r>
            <a:endParaRPr lang="en-US"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lang="en-US" dirty="0"/>
              <a:t>     color: blue;</a:t>
            </a:r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lang="en-US" dirty="0"/>
              <a:t>	  font-style: italic;</a:t>
            </a:r>
            <a:endParaRPr dirty="0"/>
          </a:p>
          <a:p>
            <a:pPr marL="0" indent="0" defTabSz="495794">
              <a:spcBef>
                <a:spcPts val="1100"/>
              </a:spcBef>
              <a:buSzTx/>
              <a:buNone/>
              <a:defRPr sz="4969">
                <a:solidFill>
                  <a:srgbClr val="F9FB00"/>
                </a:solidFill>
                <a:effectLst>
                  <a:outerShdw blurRad="36068" dist="27050" dir="5400000" rotWithShape="0">
                    <a:srgbClr val="000000"/>
                  </a:outerShdw>
                </a:effectLst>
              </a:defRPr>
            </a:pPr>
            <a:r>
              <a:rPr dirty="0"/>
              <a:t>}</a:t>
            </a:r>
          </a:p>
        </p:txBody>
      </p:sp>
      <p:sp>
        <p:nvSpPr>
          <p:cNvPr id="487" name="Shape 487"/>
          <p:cNvSpPr>
            <a:spLocks noGrp="1"/>
          </p:cNvSpPr>
          <p:nvPr>
            <p:ph type="title"/>
          </p:nvPr>
        </p:nvSpPr>
        <p:spPr>
          <a:xfrm>
            <a:off x="17520245" y="355600"/>
            <a:ext cx="7254876" cy="3429000"/>
          </a:xfrm>
          <a:prstGeom prst="rect">
            <a:avLst/>
          </a:prstGeom>
        </p:spPr>
        <p:txBody>
          <a:bodyPr/>
          <a:lstStyle/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Add some styles </a:t>
            </a:r>
          </a:p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to your css file</a:t>
            </a: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17520245" y="355600"/>
            <a:ext cx="7254876" cy="3429000"/>
          </a:xfrm>
          <a:prstGeom prst="rect">
            <a:avLst/>
          </a:prstGeom>
        </p:spPr>
        <p:txBody>
          <a:bodyPr/>
          <a:lstStyle/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Use the styles, </a:t>
            </a:r>
          </a:p>
          <a:p>
            <a:pPr defTabSz="613601">
              <a:defRPr sz="7700">
                <a:solidFill>
                  <a:srgbClr val="DCDEE0"/>
                </a:solidFill>
                <a:effectLst>
                  <a:outerShdw blurRad="39116" dist="29337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pPr>
            <a:r>
              <a:t>in your markup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0F559-6B8A-4E26-9896-1AEFFEE1FE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5" t="43460" r="32095" b="36364"/>
          <a:stretch/>
        </p:blipFill>
        <p:spPr>
          <a:xfrm>
            <a:off x="772671" y="4542502"/>
            <a:ext cx="23305633" cy="566338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1473200" y="2489600"/>
            <a:ext cx="2143760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t>ID</a:t>
            </a:r>
            <a:r>
              <a:rPr>
                <a:solidFill>
                  <a:srgbClr val="A6AAA9"/>
                </a:solidFill>
              </a:rPr>
              <a:t>s</a:t>
            </a:r>
          </a:p>
        </p:txBody>
      </p:sp>
      <p:sp>
        <p:nvSpPr>
          <p:cNvPr id="493" name="Shape 493"/>
          <p:cNvSpPr/>
          <p:nvPr/>
        </p:nvSpPr>
        <p:spPr>
          <a:xfrm>
            <a:off x="1473200" y="4747285"/>
            <a:ext cx="21437600" cy="64040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762000" indent="-762000" algn="l">
              <a:buSzPct val="75000"/>
              <a:buChar char="•"/>
              <a:defRPr sz="6000"/>
            </a:pPr>
            <a:endParaRPr/>
          </a:p>
          <a:p>
            <a:pPr marL="762000" indent="-762000" algn="l">
              <a:buSzPct val="75000"/>
              <a:buChar char="•"/>
              <a:defRPr sz="6000"/>
            </a:pPr>
            <a:r>
              <a:t>ID</a:t>
            </a:r>
            <a:r>
              <a:rPr>
                <a:solidFill>
                  <a:srgbClr val="A6AAA9"/>
                </a:solidFill>
              </a:rPr>
              <a:t>s should only be used once on a page.</a:t>
            </a:r>
          </a:p>
          <a:p>
            <a:pPr marL="762000" indent="-762000" algn="l">
              <a:buSzPct val="75000"/>
              <a:buChar char="•"/>
              <a:defRPr sz="6000"/>
            </a:pPr>
            <a:r>
              <a:rPr>
                <a:solidFill>
                  <a:srgbClr val="A6AAA9"/>
                </a:solidFill>
              </a:rPr>
              <a:t>You can only use one </a:t>
            </a:r>
            <a:r>
              <a:t>ID</a:t>
            </a:r>
            <a:r>
              <a:rPr>
                <a:solidFill>
                  <a:srgbClr val="A6AAA9"/>
                </a:solidFill>
              </a:rPr>
              <a:t> on an element.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1473200" y="3882923"/>
            <a:ext cx="21437600" cy="6404077"/>
          </a:xfrm>
          <a:prstGeom prst="rect">
            <a:avLst/>
          </a:prstGeom>
        </p:spPr>
        <p:txBody>
          <a:bodyPr anchor="t">
            <a:normAutofit fontScale="90000"/>
          </a:bodyPr>
          <a:lstStyle/>
          <a:p>
            <a:pPr marL="1270000" indent="-1270000">
              <a:buSzPct val="75000"/>
              <a:buChar char="•"/>
              <a:defRPr sz="6000"/>
            </a:pPr>
            <a:endParaRPr dirty="0"/>
          </a:p>
          <a:p>
            <a:pPr marL="1270000" indent="-1270000">
              <a:buSzPct val="75000"/>
              <a:defRPr sz="6000"/>
            </a:pPr>
            <a:r>
              <a:rPr dirty="0">
                <a:solidFill>
                  <a:schemeClr val="tx1"/>
                </a:solidFill>
              </a:rPr>
              <a:t>Classes may be used multiple times.</a:t>
            </a:r>
          </a:p>
          <a:p>
            <a:pPr marL="1270000" indent="-1270000">
              <a:buSzPct val="75000"/>
              <a:defRPr sz="6000"/>
            </a:pPr>
            <a:r>
              <a:rPr dirty="0">
                <a:solidFill>
                  <a:schemeClr val="tx1"/>
                </a:solidFill>
              </a:rPr>
              <a:t>You may</a:t>
            </a:r>
            <a:r>
              <a:rPr lang="en-US" dirty="0">
                <a:solidFill>
                  <a:schemeClr val="tx1"/>
                </a:solidFill>
              </a:rPr>
              <a:t> also</a:t>
            </a:r>
            <a:r>
              <a:rPr dirty="0">
                <a:solidFill>
                  <a:schemeClr val="tx1"/>
                </a:solidFill>
              </a:rPr>
              <a:t> ‘chain’ multiple classes on an element.</a:t>
            </a:r>
          </a:p>
          <a:p>
            <a:pPr marL="1270000" indent="-1270000">
              <a:buSzPct val="75000"/>
              <a:defRPr sz="6000"/>
            </a:pPr>
            <a:br>
              <a:rPr lang="en-US" dirty="0">
                <a:solidFill>
                  <a:srgbClr val="A6AAA9"/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&lt;p </a:t>
            </a:r>
            <a:r>
              <a:rPr lang="en-US" dirty="0">
                <a:solidFill>
                  <a:schemeClr val="tx1"/>
                </a:solidFill>
              </a:rPr>
              <a:t>class=“details big-text”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>
                <a:solidFill>
                  <a:schemeClr val="tx1"/>
                </a:solidFill>
              </a:rPr>
              <a:t>Paragraph 1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&lt;/p&gt;</a:t>
            </a:r>
            <a:br>
              <a:rPr lang="en-US" dirty="0">
                <a:solidFill>
                  <a:srgbClr val="A6AAA9"/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&lt;p </a:t>
            </a:r>
            <a:r>
              <a:rPr lang="en-US" dirty="0">
                <a:solidFill>
                  <a:schemeClr val="tx1"/>
                </a:solidFill>
              </a:rPr>
              <a:t>class=“main-intro details big-text”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</a:t>
            </a:r>
            <a:r>
              <a:rPr lang="en-US" dirty="0">
                <a:solidFill>
                  <a:schemeClr val="tx1"/>
                </a:solidFill>
              </a:rPr>
              <a:t>Paragraph 2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&lt;/p&gt;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Here both paragraphs use two of the same classes and paragraph 2 has 3 classes that it references in the external </a:t>
            </a:r>
            <a:r>
              <a:rPr lang="en-US" dirty="0" err="1">
                <a:solidFill>
                  <a:schemeClr val="tx1"/>
                </a:solidFill>
              </a:rPr>
              <a:t>css</a:t>
            </a:r>
            <a:r>
              <a:rPr lang="en-US" dirty="0">
                <a:solidFill>
                  <a:schemeClr val="tx1"/>
                </a:solidFill>
              </a:rPr>
              <a:t> file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473200" y="0"/>
            <a:ext cx="2143760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dirty="0" err="1"/>
              <a:t>CLASS</a:t>
            </a:r>
            <a:r>
              <a:rPr dirty="0" err="1">
                <a:solidFill>
                  <a:srgbClr val="A6AAA9"/>
                </a:solidFill>
              </a:rPr>
              <a:t>es</a:t>
            </a:r>
            <a:endParaRPr dirty="0">
              <a:solidFill>
                <a:srgbClr val="A6AAA9"/>
              </a:solidFill>
            </a:endParaRP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26FB-D6B4-4D2A-9199-D77626BF9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0"/>
            <a:ext cx="21437600" cy="3429000"/>
          </a:xfrm>
        </p:spPr>
        <p:txBody>
          <a:bodyPr/>
          <a:lstStyle/>
          <a:p>
            <a:r>
              <a:rPr lang="en-US" dirty="0"/>
              <a:t>Effects of chaining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C9B4A-F6B4-4D06-A72D-EDB9FBAB2A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9" t="11288" r="27566" b="49668"/>
          <a:stretch/>
        </p:blipFill>
        <p:spPr>
          <a:xfrm>
            <a:off x="1473200" y="2881932"/>
            <a:ext cx="17529175" cy="7119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93FC15-801B-4F10-8C88-BE7FAF088B7D}"/>
              </a:ext>
            </a:extLst>
          </p:cNvPr>
          <p:cNvSpPr txBox="1"/>
          <p:nvPr/>
        </p:nvSpPr>
        <p:spPr>
          <a:xfrm>
            <a:off x="1730375" y="10782826"/>
            <a:ext cx="17529175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When using the classes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big-text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details</a:t>
            </a:r>
            <a:r>
              <a:rPr lang="en-US" dirty="0"/>
              <a:t>, details would overwrite the font-size because of cascading. Styles are applied, top to bottom.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3800833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Styles</a:t>
            </a:r>
          </a:p>
        </p:txBody>
      </p:sp>
      <p:sp>
        <p:nvSpPr>
          <p:cNvPr id="501" name="Shape 501"/>
          <p:cNvSpPr>
            <a:spLocks noGrp="1"/>
          </p:cNvSpPr>
          <p:nvPr>
            <p:ph type="subTitle" sz="quarter" idx="1"/>
          </p:nvPr>
        </p:nvSpPr>
        <p:spPr>
          <a:xfrm>
            <a:off x="1473200" y="6845300"/>
            <a:ext cx="14051464" cy="2209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9CFF"/>
                </a:solidFill>
              </a:defRPr>
            </a:lvl1pPr>
          </a:lstStyle>
          <a:p>
            <a:r>
              <a:t>CSS more specifically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15864757" y="355600"/>
            <a:ext cx="7867948" cy="18973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9688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dirty="0"/>
              <a:t>Basic page structure.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1473200" y="1401415"/>
            <a:ext cx="21437600" cy="1091317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&lt;!DOCTYPE html&gt;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&lt;html&gt;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      &lt;head&gt; </a:t>
            </a:r>
            <a:endParaRPr lang="en-US" dirty="0"/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dirty="0"/>
              <a:t>			&lt;title&gt;&lt;/title&gt;</a:t>
            </a:r>
            <a:endParaRPr dirty="0"/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     &lt;/head&gt;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      &lt;body&gt;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      &lt;/body&gt;</a:t>
            </a:r>
          </a:p>
          <a:p>
            <a:pPr marL="0" indent="0" defTabSz="698301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dirty="0"/>
              <a:t>&lt;/html&gt;</a:t>
            </a: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Let’s go over some specific styles</a:t>
            </a: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display</a:t>
            </a:r>
          </a:p>
        </p:txBody>
      </p:sp>
      <p:sp>
        <p:nvSpPr>
          <p:cNvPr id="506" name="Shape 506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253139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Common Values:</a:t>
            </a:r>
          </a:p>
          <a:p>
            <a:pPr lvl="1">
              <a:buBlip>
                <a:blip r:embed="rId3"/>
              </a:buBlip>
            </a:pPr>
            <a:r>
              <a:rPr dirty="0"/>
              <a:t>inline (default), block, none …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D0F3E-6279-4537-990B-E117D1651D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10967" r="55373" b="73942"/>
          <a:stretch/>
        </p:blipFill>
        <p:spPr>
          <a:xfrm>
            <a:off x="1857375" y="7285703"/>
            <a:ext cx="15030450" cy="532994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position</a:t>
            </a:r>
          </a:p>
        </p:txBody>
      </p:sp>
      <p:sp>
        <p:nvSpPr>
          <p:cNvPr id="509" name="Shape 509"/>
          <p:cNvSpPr>
            <a:spLocks noGrp="1"/>
          </p:cNvSpPr>
          <p:nvPr>
            <p:ph type="body" idx="1"/>
          </p:nvPr>
        </p:nvSpPr>
        <p:spPr>
          <a:xfrm>
            <a:off x="1473200" y="3898900"/>
            <a:ext cx="21437600" cy="253047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dirty="0"/>
              <a:t>Common Values:</a:t>
            </a:r>
          </a:p>
          <a:p>
            <a:pPr lvl="1">
              <a:buBlip>
                <a:blip r:embed="rId3"/>
              </a:buBlip>
            </a:pPr>
            <a:r>
              <a:rPr dirty="0"/>
              <a:t>static (default), absolute, fixed, relative 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917D-1C99-49AA-9FBD-7B712FDA07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7" t="62500" r="49332" b="30625"/>
          <a:stretch/>
        </p:blipFill>
        <p:spPr>
          <a:xfrm>
            <a:off x="1857374" y="7800974"/>
            <a:ext cx="10915651" cy="450270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BBC7FB-343D-45ED-82EA-AEE41455AE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1" t="11688" r="25363" b="57919"/>
          <a:stretch/>
        </p:blipFill>
        <p:spPr>
          <a:xfrm>
            <a:off x="480314" y="3174205"/>
            <a:ext cx="23423372" cy="73675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E4E274-49CF-46E6-92CC-55BEB3956502}"/>
              </a:ext>
            </a:extLst>
          </p:cNvPr>
          <p:cNvSpPr txBox="1"/>
          <p:nvPr/>
        </p:nvSpPr>
        <p:spPr>
          <a:xfrm flipH="1">
            <a:off x="885824" y="11418203"/>
            <a:ext cx="22024975" cy="9951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Shorthand version listed second</a:t>
            </a: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3E9D8-0576-4113-8FA8-CC8E7F200C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0" t="12403" r="28976" b="59742"/>
          <a:stretch/>
        </p:blipFill>
        <p:spPr>
          <a:xfrm>
            <a:off x="892550" y="3690937"/>
            <a:ext cx="22598899" cy="70453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t>What we covered</a:t>
            </a:r>
          </a:p>
        </p:txBody>
      </p:sp>
      <p:sp>
        <p:nvSpPr>
          <p:cNvPr id="449" name="Shape 449"/>
          <p:cNvSpPr>
            <a:spLocks noGrp="1"/>
          </p:cNvSpPr>
          <p:nvPr>
            <p:ph type="body" sz="half" idx="1"/>
          </p:nvPr>
        </p:nvSpPr>
        <p:spPr>
          <a:xfrm>
            <a:off x="1486929" y="3353568"/>
            <a:ext cx="10187712" cy="8546636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Tags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Attributes	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Links and page anchors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How to incorporate CSS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Forms and input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HTML 5 semantic layout elements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Block-level vs inline</a:t>
            </a:r>
          </a:p>
          <a:p>
            <a:pPr marL="622300" indent="-622300" defTabSz="448055">
              <a:lnSpc>
                <a:spcPct val="150000"/>
              </a:lnSpc>
              <a:spcBef>
                <a:spcPts val="0"/>
              </a:spcBef>
              <a:buSzPct val="75000"/>
              <a:buChar char="•"/>
              <a:defRPr sz="49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The box model</a:t>
            </a:r>
          </a:p>
        </p:txBody>
      </p:sp>
      <p:sp>
        <p:nvSpPr>
          <p:cNvPr id="450" name="Shape 450"/>
          <p:cNvSpPr/>
          <p:nvPr/>
        </p:nvSpPr>
        <p:spPr>
          <a:xfrm>
            <a:off x="12700779" y="3353568"/>
            <a:ext cx="10187713" cy="8546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Comments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dirty="0"/>
              <a:t>Best practices</a:t>
            </a:r>
            <a:endParaRPr lang="en-US" dirty="0"/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solidFill>
                  <a:schemeClr val="tx1"/>
                </a:solidFill>
              </a:rPr>
              <a:t>How to incorporate CSS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FontTx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r>
              <a:rPr lang="en-US" dirty="0">
                <a:solidFill>
                  <a:srgbClr val="FFFF00"/>
                </a:solidFill>
              </a:rPr>
              <a:t>Adding JavaScript</a:t>
            </a:r>
          </a:p>
          <a:p>
            <a:pPr marL="635000" indent="-635000" algn="l" defTabSz="457200">
              <a:lnSpc>
                <a:spcPct val="150000"/>
              </a:lnSpc>
              <a:buSzPct val="75000"/>
              <a:buChar char="•"/>
              <a:defRPr sz="5000">
                <a:effectLst/>
                <a:uFill>
                  <a:solidFill>
                    <a:srgbClr val="000000"/>
                  </a:solidFill>
                </a:u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7246353"/>
      </p:ext>
    </p:extLst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1473200" y="3882923"/>
            <a:ext cx="21437600" cy="640407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270000" indent="-1270000">
              <a:buSzPct val="75000"/>
              <a:buChar char="•"/>
              <a:defRPr sz="6000"/>
            </a:pPr>
            <a:endParaRPr dirty="0"/>
          </a:p>
          <a:p>
            <a:pPr marL="1270000" indent="-1270000">
              <a:buSzPct val="75000"/>
              <a:defRPr sz="6000"/>
            </a:pP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473200" y="0"/>
            <a:ext cx="2143760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>
                <a:solidFill>
                  <a:srgbClr val="FFFF00"/>
                </a:solidFill>
              </a:rPr>
              <a:t>HTML and JavaScript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8EAD8-F1AE-44A9-AEC9-C6FF3D5806D1}"/>
              </a:ext>
            </a:extLst>
          </p:cNvPr>
          <p:cNvSpPr txBox="1"/>
          <p:nvPr/>
        </p:nvSpPr>
        <p:spPr>
          <a:xfrm>
            <a:off x="2714626" y="3400552"/>
            <a:ext cx="19402424" cy="63504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&lt;script&gt; tag is used to define client-side JavaScript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&lt;script&gt; tag either contains scripting elements or points to an external file through</a:t>
            </a:r>
            <a:r>
              <a:rPr lang="en-US" dirty="0"/>
              <a:t> the “</a:t>
            </a:r>
            <a:r>
              <a:rPr lang="en-US" dirty="0" err="1"/>
              <a:t>src</a:t>
            </a:r>
            <a:r>
              <a:rPr lang="en-US" dirty="0"/>
              <a:t>” attribute.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Common uses of JavaScript include form validation and dynamic changes of content.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1473854266"/>
      </p:ext>
    </p:extLst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1473200" y="3882923"/>
            <a:ext cx="21437600" cy="640407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270000" indent="-1270000">
              <a:buSzPct val="75000"/>
              <a:buChar char="•"/>
              <a:defRPr sz="6000"/>
            </a:pPr>
            <a:endParaRPr dirty="0"/>
          </a:p>
          <a:p>
            <a:pPr marL="1270000" indent="-1270000">
              <a:buSzPct val="75000"/>
              <a:defRPr sz="6000"/>
            </a:pP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473200" y="0"/>
            <a:ext cx="2143760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>
                <a:solidFill>
                  <a:srgbClr val="FFFF00"/>
                </a:solidFill>
              </a:rPr>
              <a:t>HTML and JavaScript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8EAD8-F1AE-44A9-AEC9-C6FF3D5806D1}"/>
              </a:ext>
            </a:extLst>
          </p:cNvPr>
          <p:cNvSpPr txBox="1"/>
          <p:nvPr/>
        </p:nvSpPr>
        <p:spPr>
          <a:xfrm>
            <a:off x="2714626" y="2508000"/>
            <a:ext cx="19402424" cy="81355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There are 3 ways </a:t>
            </a:r>
            <a:r>
              <a:rPr lang="en-US" dirty="0"/>
              <a:t>to incorporate JavaScript into HTML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1: In the &lt;head&gt; tag with a &lt;script&gt; tag that utilizes a “</a:t>
            </a:r>
            <a:r>
              <a:rPr lang="en-US" dirty="0" err="1"/>
              <a:t>src</a:t>
            </a:r>
            <a:r>
              <a:rPr lang="en-US" dirty="0"/>
              <a:t>” attribute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2: In the &lt;body&gt; of the &lt;html&gt; writing in-line scripts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3: In the &lt;body&gt; element just before the closing &lt;/body&gt; tag as a &lt;script&gt; tag that utilizes a “</a:t>
            </a:r>
            <a:r>
              <a:rPr lang="en-US" dirty="0" err="1"/>
              <a:t>src</a:t>
            </a:r>
            <a:r>
              <a:rPr lang="en-US" dirty="0"/>
              <a:t>” attribute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2883041"/>
      </p:ext>
    </p:extLst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>
            <a:spLocks noGrp="1"/>
          </p:cNvSpPr>
          <p:nvPr>
            <p:ph type="title"/>
          </p:nvPr>
        </p:nvSpPr>
        <p:spPr>
          <a:xfrm>
            <a:off x="958850" y="2711348"/>
            <a:ext cx="21437600" cy="640407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1270000" indent="-1270000">
              <a:buSzPct val="75000"/>
              <a:buChar char="•"/>
              <a:defRPr sz="6000"/>
            </a:pPr>
            <a:r>
              <a:rPr lang="en-US" dirty="0"/>
              <a:t>This is the preferred way to implement JavaScript in your HTML.</a:t>
            </a:r>
            <a:br>
              <a:rPr lang="en-US" dirty="0"/>
            </a:br>
            <a:endParaRPr dirty="0"/>
          </a:p>
          <a:p>
            <a:pPr marL="1270000" indent="-1270000">
              <a:buSzPct val="75000"/>
              <a:defRPr sz="6000"/>
            </a:pP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473200" y="0"/>
            <a:ext cx="21437600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>
              <a:defRPr sz="10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dirty="0">
                <a:solidFill>
                  <a:srgbClr val="FFFF00"/>
                </a:solidFill>
              </a:rPr>
              <a:t>HTML and JavaScript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8EAD8-F1AE-44A9-AEC9-C6FF3D5806D1}"/>
              </a:ext>
            </a:extLst>
          </p:cNvPr>
          <p:cNvSpPr txBox="1"/>
          <p:nvPr/>
        </p:nvSpPr>
        <p:spPr>
          <a:xfrm>
            <a:off x="2714626" y="5185656"/>
            <a:ext cx="19402424" cy="27802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&lt;body&gt;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 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&lt;script </a:t>
            </a:r>
            <a:r>
              <a:rPr lang="en-US" dirty="0" err="1"/>
              <a:t>src</a:t>
            </a:r>
            <a:r>
              <a:rPr lang="en-US" dirty="0"/>
              <a:t> = “myScript.js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”&gt;&lt;/script&gt;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&lt;/body&gt;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C7069-C324-4788-9FED-7D597AD85A5F}"/>
              </a:ext>
            </a:extLst>
          </p:cNvPr>
          <p:cNvSpPr txBox="1"/>
          <p:nvPr/>
        </p:nvSpPr>
        <p:spPr>
          <a:xfrm>
            <a:off x="1987550" y="8985965"/>
            <a:ext cx="18443575" cy="18876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This will run the JavaScript from a file called myScirpt.js that is in the same directory of our index.html file.</a:t>
            </a:r>
          </a:p>
        </p:txBody>
      </p:sp>
    </p:spTree>
    <p:extLst>
      <p:ext uri="{BB962C8B-B14F-4D97-AF65-F5344CB8AC3E}">
        <p14:creationId xmlns:p14="http://schemas.microsoft.com/office/powerpoint/2010/main" val="1159985662"/>
      </p:ext>
    </p:extLst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>
                    <a:satOff val="18648"/>
                    <a:lumOff val="5971"/>
                  </a:schemeClr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lang="en-US" dirty="0"/>
              <a:t>Assignment</a:t>
            </a:r>
            <a:endParaRPr dirty="0"/>
          </a:p>
        </p:txBody>
      </p:sp>
      <p:sp>
        <p:nvSpPr>
          <p:cNvPr id="518" name="Shape 518"/>
          <p:cNvSpPr>
            <a:spLocks noGrp="1"/>
          </p:cNvSpPr>
          <p:nvPr>
            <p:ph type="body" sz="half" idx="1"/>
          </p:nvPr>
        </p:nvSpPr>
        <p:spPr>
          <a:xfrm>
            <a:off x="1473200" y="3343275"/>
            <a:ext cx="21437600" cy="7064374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Build a 4 page website with links to each page.</a:t>
            </a:r>
          </a:p>
          <a:p>
            <a:pPr>
              <a:buBlip>
                <a:blip r:embed="rId3"/>
              </a:buBlip>
            </a:pPr>
            <a:r>
              <a:rPr lang="en-US" dirty="0"/>
              <a:t>Each page should have paragraphs and an image or two.</a:t>
            </a:r>
          </a:p>
          <a:p>
            <a:pPr>
              <a:buBlip>
                <a:blip r:embed="rId3"/>
              </a:buBlip>
            </a:pPr>
            <a:r>
              <a:rPr dirty="0"/>
              <a:t>Build a stylesheet with at least 25 styles 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dirty="0"/>
              <a:t>Us</a:t>
            </a:r>
            <a:r>
              <a:rPr lang="en-US" dirty="0"/>
              <a:t>e tables, lists (</a:t>
            </a:r>
            <a:r>
              <a:rPr lang="en-US" dirty="0" err="1"/>
              <a:t>ol</a:t>
            </a:r>
            <a:r>
              <a:rPr lang="en-US" dirty="0"/>
              <a:t> &amp; ul), heading tags, span tags, image tags etc..</a:t>
            </a:r>
          </a:p>
          <a:p>
            <a:pPr>
              <a:buBlip>
                <a:blip r:embed="rId3"/>
              </a:buBlip>
            </a:pPr>
            <a:r>
              <a:rPr lang="en-US" dirty="0"/>
              <a:t>Do some research on </a:t>
            </a:r>
            <a:r>
              <a:rPr lang="en-US" dirty="0" err="1"/>
              <a:t>css</a:t>
            </a:r>
            <a:r>
              <a:rPr lang="en-US" dirty="0"/>
              <a:t> :hover (hint: use this with your links)</a:t>
            </a:r>
          </a:p>
          <a:p>
            <a:pPr>
              <a:buBlip>
                <a:blip r:embed="rId3"/>
              </a:buBlip>
            </a:pPr>
            <a:r>
              <a:rPr lang="en-US" dirty="0"/>
              <a:t>Topic: Instructor’s choice!</a:t>
            </a:r>
          </a:p>
        </p:txBody>
      </p:sp>
      <p:sp>
        <p:nvSpPr>
          <p:cNvPr id="519" name="Shape 519"/>
          <p:cNvSpPr/>
          <p:nvPr/>
        </p:nvSpPr>
        <p:spPr>
          <a:xfrm>
            <a:off x="4542230" y="10407649"/>
            <a:ext cx="15756739" cy="1744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 i="1">
                <a:solidFill>
                  <a:srgbClr val="AB7FFF"/>
                </a:solidFill>
              </a:defRPr>
            </a:pPr>
            <a:r>
              <a:rPr dirty="0"/>
              <a:t>Check out more info on selectors</a:t>
            </a:r>
          </a:p>
          <a:p>
            <a:pPr>
              <a:defRPr>
                <a:solidFill>
                  <a:srgbClr val="F9FB00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u="sng" dirty="0">
                <a:hlinkClick r:id="rId4"/>
              </a:rPr>
              <a:t>http://www.w3schools.com/cssref/css_selectors.asp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817244"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t>Don’t forget, the </a:t>
            </a:r>
            <a:r>
              <a: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rPr>
              <a:t>&lt;head&gt;</a:t>
            </a:r>
            <a:r>
              <a:t> is just that information we want to tell the browser.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1463</TotalTime>
  <Words>2613</Words>
  <Application>Microsoft Office PowerPoint</Application>
  <PresentationFormat>Custom</PresentationFormat>
  <Paragraphs>441</Paragraphs>
  <Slides>89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8" baseType="lpstr">
      <vt:lpstr>Adobe Naskh</vt:lpstr>
      <vt:lpstr>Helvetica Neue</vt:lpstr>
      <vt:lpstr>Helvetica Neue Black Condensed</vt:lpstr>
      <vt:lpstr>Helvetica Neue Bold Condensed</vt:lpstr>
      <vt:lpstr>Helvetica Neue Light</vt:lpstr>
      <vt:lpstr>Helvetica Neue Medium</vt:lpstr>
      <vt:lpstr>Helvetica Neue Thin</vt:lpstr>
      <vt:lpstr>Wingdings</vt:lpstr>
      <vt:lpstr>Industrial</vt:lpstr>
      <vt:lpstr>presents HTML and CSS</vt:lpstr>
      <vt:lpstr>HTML Basics</vt:lpstr>
      <vt:lpstr>PowerPoint Presentation</vt:lpstr>
      <vt:lpstr> HTML is a markup language. HTML uses tags to markup elements.</vt:lpstr>
      <vt:lpstr>     &lt;p&gt; Let's learn some stuff! &lt;/p&gt;</vt:lpstr>
      <vt:lpstr>Common tags</vt:lpstr>
      <vt:lpstr>Open your text editor and create a new file. Save the file as index.html Save it to the Desktop. Double-click the file to open in Chrome.  Let’s add the following code to it….</vt:lpstr>
      <vt:lpstr>Basic page structure.</vt:lpstr>
      <vt:lpstr>Don’t forget, the &lt;head&gt; is just that information we want to tell the browser.</vt:lpstr>
      <vt:lpstr>PowerPoint Presentation</vt:lpstr>
      <vt:lpstr>Meta tags continued…</vt:lpstr>
      <vt:lpstr>Meta Tags: Nested in the &lt;head&gt; element.</vt:lpstr>
      <vt:lpstr>Common tags</vt:lpstr>
      <vt:lpstr>Adding text to our page.</vt:lpstr>
      <vt:lpstr>Quick styling with HTML tags</vt:lpstr>
      <vt:lpstr>Styling text with tags.</vt:lpstr>
      <vt:lpstr>Common tags</vt:lpstr>
      <vt:lpstr>Let’s say we want to make a table</vt:lpstr>
      <vt:lpstr>Table Syntax</vt:lpstr>
      <vt:lpstr>Where did the borders go?</vt:lpstr>
      <vt:lpstr>Tables are great for displaying information. But we can also use lists. Let’s take a look at an HTML Ordered List and an Unordered List.</vt:lpstr>
      <vt:lpstr>There are two kinds of lists</vt:lpstr>
      <vt:lpstr>There are two kinds of lists</vt:lpstr>
      <vt:lpstr>Ordered List</vt:lpstr>
      <vt:lpstr>Unordered List</vt:lpstr>
      <vt:lpstr>Common tags</vt:lpstr>
      <vt:lpstr>You can set properties of elements, by giving them attributes.</vt:lpstr>
      <vt:lpstr>&lt;a href=“https://www.google.com”&gt; Google &lt;/a&gt;</vt:lpstr>
      <vt:lpstr>&lt;a href=“#widget-list”&gt;View our Widgets!&lt;/a&gt;</vt:lpstr>
      <vt:lpstr>PowerPoint Presentation</vt:lpstr>
      <vt:lpstr>An image is an excellent example of the need for attributes</vt:lpstr>
      <vt:lpstr>An image with alt and title attributes</vt:lpstr>
      <vt:lpstr>How do we add an extra line between elements?</vt:lpstr>
      <vt:lpstr>How do we add an extra line between elements?</vt:lpstr>
      <vt:lpstr>Sometimes we need to group elements together. How do we do that?</vt:lpstr>
      <vt:lpstr>Sometimes we need to group elements together. How do we do that?</vt:lpstr>
      <vt:lpstr>Sometimes we need to group elements together. How do we do that?</vt:lpstr>
      <vt:lpstr>Quick test your skills</vt:lpstr>
      <vt:lpstr>HTML Basics</vt:lpstr>
      <vt:lpstr>Getting user input</vt:lpstr>
      <vt:lpstr>The major tags of HTML forms</vt:lpstr>
      <vt:lpstr>Let’s make a form</vt:lpstr>
      <vt:lpstr>Setting up our form</vt:lpstr>
      <vt:lpstr>Quick Exercise </vt:lpstr>
      <vt:lpstr>HTML Basics</vt:lpstr>
      <vt:lpstr>HTML 5 and Semantic Elements</vt:lpstr>
      <vt:lpstr>Semantic elements are what they sound like</vt:lpstr>
      <vt:lpstr>Let’s talk spacing and layouts</vt:lpstr>
      <vt:lpstr>There are two types of elements: block and inline</vt:lpstr>
      <vt:lpstr>Block-level elements</vt:lpstr>
      <vt:lpstr>Inline elements</vt:lpstr>
      <vt:lpstr>When visualizing the space taken up by an element, we use The  Box-Model</vt:lpstr>
      <vt:lpstr>PowerPoint Presentation</vt:lpstr>
      <vt:lpstr>Commenting Code</vt:lpstr>
      <vt:lpstr>Simple best practices</vt:lpstr>
      <vt:lpstr>Best Practices</vt:lpstr>
      <vt:lpstr>What we covered</vt:lpstr>
      <vt:lpstr>CSS basics</vt:lpstr>
      <vt:lpstr>PowerPoint Presentation</vt:lpstr>
      <vt:lpstr>CSS is Cascading Style Sheets  There are three types of CSS: internal, external, inline</vt:lpstr>
      <vt:lpstr>What happens when we want to start using CSS on our pages?</vt:lpstr>
      <vt:lpstr>What happens when we want to start using CSS on our pages?</vt:lpstr>
      <vt:lpstr>For internal styles:</vt:lpstr>
      <vt:lpstr>For external styles:</vt:lpstr>
      <vt:lpstr>For inline styles</vt:lpstr>
      <vt:lpstr>Let’s create an external style sheet</vt:lpstr>
      <vt:lpstr>Add some styles  to your new css file</vt:lpstr>
      <vt:lpstr>Link to your styles,  in index.html</vt:lpstr>
      <vt:lpstr>Add some styles  to your new css file</vt:lpstr>
      <vt:lpstr>External styles: improve page performance improve SEO improve site-wide structure and control</vt:lpstr>
      <vt:lpstr>Without using internal or inline styles,  How can we style 3/4 of our paragraphs? </vt:lpstr>
      <vt:lpstr>IDs &amp; CLASSes</vt:lpstr>
      <vt:lpstr>Classes and ids are attributes that correspond to styles in your CSS.</vt:lpstr>
      <vt:lpstr>Add some styles  to your css file</vt:lpstr>
      <vt:lpstr>Use the styles,  in your markup</vt:lpstr>
      <vt:lpstr>PowerPoint Presentation</vt:lpstr>
      <vt:lpstr> Classes may be used multiple times. You may also ‘chain’ multiple classes on an element.  &lt;p class=“details big-text”&gt;Paragraph 1&lt;/p&gt; &lt;p class=“main-intro details big-text”&gt;Paragraph 2&lt;/p&gt;  Here both paragraphs use two of the same classes and paragraph 2 has 3 classes that it references in the external css file</vt:lpstr>
      <vt:lpstr>Effects of chaining classes</vt:lpstr>
      <vt:lpstr>Styles</vt:lpstr>
      <vt:lpstr>Let’s go over some specific styles</vt:lpstr>
      <vt:lpstr>display</vt:lpstr>
      <vt:lpstr>position</vt:lpstr>
      <vt:lpstr>font</vt:lpstr>
      <vt:lpstr>background</vt:lpstr>
      <vt:lpstr>What we covered</vt:lpstr>
      <vt:lpstr>   </vt:lpstr>
      <vt:lpstr>   </vt:lpstr>
      <vt:lpstr>This is the preferred way to implement JavaScript in your HTML.    </vt:lpstr>
      <vt:lpstr>Assignment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presents HTML and CSS</dc:title>
  <cp:lastModifiedBy>Wade Carlson</cp:lastModifiedBy>
  <cp:revision>85</cp:revision>
  <dcterms:modified xsi:type="dcterms:W3CDTF">2018-06-02T14:18:07Z</dcterms:modified>
</cp:coreProperties>
</file>